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8"/>
  </p:notesMasterIdLst>
  <p:sldIdLst>
    <p:sldId id="256" r:id="rId2"/>
    <p:sldId id="262" r:id="rId3"/>
    <p:sldId id="257" r:id="rId4"/>
    <p:sldId id="258" r:id="rId5"/>
    <p:sldId id="274" r:id="rId6"/>
    <p:sldId id="260" r:id="rId7"/>
    <p:sldId id="259" r:id="rId8"/>
    <p:sldId id="261" r:id="rId9"/>
    <p:sldId id="264" r:id="rId10"/>
    <p:sldId id="267" r:id="rId11"/>
    <p:sldId id="265" r:id="rId12"/>
    <p:sldId id="266" r:id="rId13"/>
    <p:sldId id="268" r:id="rId14"/>
    <p:sldId id="269" r:id="rId15"/>
    <p:sldId id="270" r:id="rId16"/>
    <p:sldId id="271" r:id="rId17"/>
    <p:sldId id="273" r:id="rId18"/>
    <p:sldId id="294" r:id="rId19"/>
    <p:sldId id="279" r:id="rId20"/>
    <p:sldId id="272" r:id="rId21"/>
    <p:sldId id="293" r:id="rId22"/>
    <p:sldId id="276" r:id="rId23"/>
    <p:sldId id="278" r:id="rId24"/>
    <p:sldId id="281" r:id="rId25"/>
    <p:sldId id="282" r:id="rId26"/>
    <p:sldId id="283" r:id="rId27"/>
    <p:sldId id="290" r:id="rId28"/>
    <p:sldId id="289" r:id="rId29"/>
    <p:sldId id="284" r:id="rId30"/>
    <p:sldId id="295" r:id="rId31"/>
    <p:sldId id="285" r:id="rId32"/>
    <p:sldId id="286" r:id="rId33"/>
    <p:sldId id="287" r:id="rId34"/>
    <p:sldId id="288" r:id="rId35"/>
    <p:sldId id="292" r:id="rId36"/>
    <p:sldId id="291"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94660"/>
  </p:normalViewPr>
  <p:slideViewPr>
    <p:cSldViewPr>
      <p:cViewPr>
        <p:scale>
          <a:sx n="100" d="100"/>
          <a:sy n="100" d="100"/>
        </p:scale>
        <p:origin x="-1284"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D8902-F67B-42AD-BF80-862094BB00BF}" type="datetimeFigureOut">
              <a:rPr lang="tr-TR" smtClean="0"/>
              <a:t>12.10.2015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42919-DE12-45DC-AE96-8BA044099F90}" type="slidenum">
              <a:rPr lang="tr-TR" smtClean="0"/>
              <a:t>‹#›</a:t>
            </a:fld>
            <a:endParaRPr lang="tr-TR"/>
          </a:p>
        </p:txBody>
      </p:sp>
    </p:spTree>
    <p:extLst>
      <p:ext uri="{BB962C8B-B14F-4D97-AF65-F5344CB8AC3E}">
        <p14:creationId xmlns:p14="http://schemas.microsoft.com/office/powerpoint/2010/main" val="1808367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442919-DE12-45DC-AE96-8BA044099F90}" type="slidenum">
              <a:rPr lang="tr-TR" smtClean="0"/>
              <a:t>11</a:t>
            </a:fld>
            <a:endParaRPr lang="tr-TR"/>
          </a:p>
        </p:txBody>
      </p:sp>
    </p:spTree>
    <p:extLst>
      <p:ext uri="{BB962C8B-B14F-4D97-AF65-F5344CB8AC3E}">
        <p14:creationId xmlns:p14="http://schemas.microsoft.com/office/powerpoint/2010/main" val="32086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12.10.2015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12.10.2015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A23720DD-5B6D-40BF-8493-A6B52D484E6B}" type="datetimeFigureOut">
              <a:rPr lang="tr-TR" smtClean="0"/>
              <a:t>12.10.2015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12.10.2015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12.10.2015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12.10.2015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12.10.2015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23720DD-5B6D-40BF-8493-A6B52D484E6B}" type="datetimeFigureOut">
              <a:rPr lang="tr-TR" smtClean="0"/>
              <a:t>12.10.2015</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302176B-0E47-46AC-8F43-DAB4B8A37D06}"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yaygin.meb.gov.t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mebbis.meb.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18117" y="3219450"/>
            <a:ext cx="7488832" cy="720080"/>
          </a:xfrm>
        </p:spPr>
        <p:txBody>
          <a:bodyPr/>
          <a:lstStyle/>
          <a:p>
            <a:pPr algn="ctr"/>
            <a:r>
              <a:rPr lang="tr-TR" sz="4000" b="1" dirty="0" smtClean="0">
                <a:solidFill>
                  <a:srgbClr val="002060"/>
                </a:solidFill>
                <a:latin typeface="+mn-lt"/>
              </a:rPr>
              <a:t>Bursa İl Milli Eğitim Müdürlüğü</a:t>
            </a:r>
            <a:endParaRPr lang="tr-TR" sz="4000" b="1" dirty="0">
              <a:solidFill>
                <a:srgbClr val="002060"/>
              </a:solidFill>
              <a:latin typeface="+mn-lt"/>
            </a:endParaRPr>
          </a:p>
        </p:txBody>
      </p:sp>
      <p:sp>
        <p:nvSpPr>
          <p:cNvPr id="3" name="Alt Başlık 2"/>
          <p:cNvSpPr>
            <a:spLocks noGrp="1"/>
          </p:cNvSpPr>
          <p:nvPr>
            <p:ph type="subTitle" idx="1"/>
          </p:nvPr>
        </p:nvSpPr>
        <p:spPr>
          <a:xfrm>
            <a:off x="1259632" y="4365104"/>
            <a:ext cx="6624736" cy="1440160"/>
          </a:xfrm>
        </p:spPr>
        <p:txBody>
          <a:bodyPr>
            <a:normAutofit fontScale="25000" lnSpcReduction="20000"/>
          </a:bodyPr>
          <a:lstStyle/>
          <a:p>
            <a:pPr algn="ctr"/>
            <a:r>
              <a:rPr lang="tr-TR" dirty="0" smtClean="0"/>
              <a:t>                 </a:t>
            </a:r>
            <a:r>
              <a:rPr lang="tr-TR" sz="9600" b="1" dirty="0" smtClean="0">
                <a:solidFill>
                  <a:srgbClr val="C00000"/>
                </a:solidFill>
              </a:rPr>
              <a:t>2015-2016 Eğitim-Öğretim Yılı</a:t>
            </a:r>
          </a:p>
          <a:p>
            <a:pPr algn="ctr"/>
            <a:endParaRPr lang="tr-TR" sz="9600" b="1" dirty="0" smtClean="0">
              <a:solidFill>
                <a:srgbClr val="C00000"/>
              </a:solidFill>
            </a:endParaRPr>
          </a:p>
          <a:p>
            <a:pPr algn="ctr"/>
            <a:r>
              <a:rPr lang="tr-TR" sz="9600" b="1" dirty="0" smtClean="0">
                <a:solidFill>
                  <a:srgbClr val="C00000"/>
                </a:solidFill>
              </a:rPr>
              <a:t>          E-OKUL ve MEİS Modülü Bilgi Girişleri </a:t>
            </a:r>
            <a:endParaRPr lang="tr-TR" sz="9600" b="1" dirty="0">
              <a:solidFill>
                <a:srgbClr val="C00000"/>
              </a:solidFill>
            </a:endParaRPr>
          </a:p>
        </p:txBody>
      </p:sp>
      <p:pic>
        <p:nvPicPr>
          <p:cNvPr id="5"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91" y="0"/>
            <a:ext cx="8749297" cy="313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803234" cy="192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4441195" y="3244334"/>
            <a:ext cx="261610" cy="369332"/>
          </a:xfrm>
          <a:prstGeom prst="rect">
            <a:avLst/>
          </a:prstGeom>
        </p:spPr>
        <p:txBody>
          <a:bodyPr wrap="none">
            <a:spAutoFit/>
          </a:bodyPr>
          <a:lstStyle/>
          <a:p>
            <a:r>
              <a:rPr lang="tr-TR" dirty="0"/>
              <a:t>¸</a:t>
            </a:r>
          </a:p>
        </p:txBody>
      </p:sp>
    </p:spTree>
    <p:extLst>
      <p:ext uri="{BB962C8B-B14F-4D97-AF65-F5344CB8AC3E}">
        <p14:creationId xmlns:p14="http://schemas.microsoft.com/office/powerpoint/2010/main" val="234322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835696" y="1844824"/>
            <a:ext cx="5616624" cy="2862322"/>
          </a:xfrm>
          <a:prstGeom prst="rect">
            <a:avLst/>
          </a:prstGeom>
        </p:spPr>
        <p:txBody>
          <a:bodyPr wrap="square">
            <a:spAutoFit/>
          </a:bodyPr>
          <a:lstStyle/>
          <a:p>
            <a:pPr marL="285750" indent="-285750">
              <a:buFont typeface="Arial" pitchFamily="34" charset="0"/>
              <a:buChar char="•"/>
            </a:pPr>
            <a:r>
              <a:rPr lang="tr-TR" dirty="0" smtClean="0"/>
              <a:t>Tahsis </a:t>
            </a:r>
            <a:r>
              <a:rPr lang="tr-TR" dirty="0"/>
              <a:t>ekranı sadece kendi binası olmayan başka okulun </a:t>
            </a:r>
            <a:r>
              <a:rPr lang="tr-TR" dirty="0" smtClean="0"/>
              <a:t>binasını </a:t>
            </a:r>
            <a:r>
              <a:rPr lang="tr-TR" dirty="0"/>
              <a:t>kullanan okul ve kurumlar tarafından doldurulacaktır. ( </a:t>
            </a:r>
            <a:r>
              <a:rPr lang="tr-TR" dirty="0">
                <a:solidFill>
                  <a:schemeClr val="accent1"/>
                </a:solidFill>
              </a:rPr>
              <a:t>Tahsisli okul ve kurumlarımız </a:t>
            </a:r>
            <a:r>
              <a:rPr lang="tr-TR" dirty="0" smtClean="0">
                <a:solidFill>
                  <a:schemeClr val="accent1"/>
                </a:solidFill>
              </a:rPr>
              <a:t>bina </a:t>
            </a:r>
            <a:r>
              <a:rPr lang="tr-TR" dirty="0">
                <a:solidFill>
                  <a:schemeClr val="accent1"/>
                </a:solidFill>
              </a:rPr>
              <a:t>durumu, lojman durumu, bina kullanımı </a:t>
            </a:r>
            <a:r>
              <a:rPr lang="tr-TR" dirty="0" smtClean="0">
                <a:solidFill>
                  <a:schemeClr val="accent1"/>
                </a:solidFill>
              </a:rPr>
              <a:t>alanlarını </a:t>
            </a:r>
            <a:r>
              <a:rPr lang="tr-TR" dirty="0">
                <a:solidFill>
                  <a:schemeClr val="accent1"/>
                </a:solidFill>
              </a:rPr>
              <a:t>boş </a:t>
            </a:r>
            <a:r>
              <a:rPr lang="tr-TR" dirty="0" smtClean="0">
                <a:solidFill>
                  <a:schemeClr val="accent1"/>
                </a:solidFill>
              </a:rPr>
              <a:t>bırakacaklardır.)</a:t>
            </a:r>
          </a:p>
          <a:p>
            <a:endParaRPr lang="tr-TR" dirty="0" smtClean="0">
              <a:solidFill>
                <a:schemeClr val="accent1"/>
              </a:solidFill>
            </a:endParaRPr>
          </a:p>
          <a:p>
            <a:pPr marL="285750" indent="-285750">
              <a:buFont typeface="Arial" pitchFamily="34" charset="0"/>
              <a:buChar char="•"/>
            </a:pPr>
            <a:r>
              <a:rPr lang="tr-TR" dirty="0" smtClean="0"/>
              <a:t>Okul </a:t>
            </a:r>
            <a:r>
              <a:rPr lang="tr-TR" dirty="0"/>
              <a:t>ve kurumlar, kullandıkları bina kendilerine ait ise </a:t>
            </a:r>
            <a:r>
              <a:rPr lang="tr-TR" dirty="0" smtClean="0">
                <a:solidFill>
                  <a:schemeClr val="accent1"/>
                </a:solidFill>
              </a:rPr>
              <a:t>bina </a:t>
            </a:r>
            <a:r>
              <a:rPr lang="tr-TR" dirty="0">
                <a:solidFill>
                  <a:schemeClr val="accent1"/>
                </a:solidFill>
              </a:rPr>
              <a:t>durumu, lojman durumu, bina kullanımı </a:t>
            </a:r>
            <a:r>
              <a:rPr lang="tr-TR" dirty="0" smtClean="0"/>
              <a:t>ekranını </a:t>
            </a:r>
            <a:r>
              <a:rPr lang="tr-TR" dirty="0"/>
              <a:t>dolduracak, tahsis ekranına herhangi bir bilgi girişi </a:t>
            </a:r>
            <a:r>
              <a:rPr lang="tr-TR" dirty="0" smtClean="0"/>
              <a:t>yapmayacaklardır.</a:t>
            </a:r>
          </a:p>
        </p:txBody>
      </p:sp>
      <p:sp>
        <p:nvSpPr>
          <p:cNvPr id="5" name="Metin kutusu 4"/>
          <p:cNvSpPr txBox="1"/>
          <p:nvPr/>
        </p:nvSpPr>
        <p:spPr>
          <a:xfrm>
            <a:off x="2094384" y="936629"/>
            <a:ext cx="3240360" cy="492443"/>
          </a:xfrm>
          <a:prstGeom prst="rect">
            <a:avLst/>
          </a:prstGeom>
          <a:noFill/>
        </p:spPr>
        <p:txBody>
          <a:bodyPr wrap="square" rtlCol="0">
            <a:spAutoFit/>
          </a:bodyPr>
          <a:lstStyle/>
          <a:p>
            <a:r>
              <a:rPr lang="tr-TR" sz="2600" b="1" u="sng" dirty="0" smtClean="0">
                <a:solidFill>
                  <a:srgbClr val="C00000"/>
                </a:solidFill>
              </a:rPr>
              <a:t>TAHSİS DURUMU</a:t>
            </a:r>
            <a:r>
              <a:rPr lang="tr-TR" sz="2600" b="1" dirty="0" smtClean="0">
                <a:solidFill>
                  <a:srgbClr val="C00000"/>
                </a:solidFill>
              </a:rPr>
              <a:t>;</a:t>
            </a:r>
            <a:endParaRPr lang="tr-TR" sz="2600" b="1" dirty="0">
              <a:solidFill>
                <a:srgbClr val="C00000"/>
              </a:solidFill>
            </a:endParaRPr>
          </a:p>
        </p:txBody>
      </p:sp>
    </p:spTree>
    <p:extLst>
      <p:ext uri="{BB962C8B-B14F-4D97-AF65-F5344CB8AC3E}">
        <p14:creationId xmlns:p14="http://schemas.microsoft.com/office/powerpoint/2010/main" val="340201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980728"/>
            <a:ext cx="8825425" cy="573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şağı Ok 3"/>
          <p:cNvSpPr/>
          <p:nvPr/>
        </p:nvSpPr>
        <p:spPr>
          <a:xfrm rot="10800000">
            <a:off x="2328893" y="2293885"/>
            <a:ext cx="288032"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rot="5400000">
            <a:off x="1852324" y="5233397"/>
            <a:ext cx="216024" cy="39555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2472908" y="336838"/>
            <a:ext cx="4464496" cy="492443"/>
          </a:xfrm>
          <a:prstGeom prst="rect">
            <a:avLst/>
          </a:prstGeom>
          <a:noFill/>
        </p:spPr>
        <p:txBody>
          <a:bodyPr wrap="square" rtlCol="0">
            <a:spAutoFit/>
          </a:bodyPr>
          <a:lstStyle/>
          <a:p>
            <a:r>
              <a:rPr lang="tr-TR" sz="2600" dirty="0" smtClean="0"/>
              <a:t>TAHSİS DURUMU EKRANI</a:t>
            </a:r>
            <a:endParaRPr lang="tr-TR" sz="2600" dirty="0"/>
          </a:p>
        </p:txBody>
      </p:sp>
    </p:spTree>
    <p:extLst>
      <p:ext uri="{BB962C8B-B14F-4D97-AF65-F5344CB8AC3E}">
        <p14:creationId xmlns:p14="http://schemas.microsoft.com/office/powerpoint/2010/main" val="281329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7" y="697945"/>
            <a:ext cx="8223308" cy="612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381103" y="5253443"/>
            <a:ext cx="6696744" cy="1569660"/>
          </a:xfrm>
          <a:prstGeom prst="rect">
            <a:avLst/>
          </a:prstGeom>
          <a:solidFill>
            <a:schemeClr val="accent4">
              <a:lumMod val="60000"/>
              <a:lumOff val="40000"/>
            </a:schemeClr>
          </a:solidFill>
        </p:spPr>
        <p:txBody>
          <a:bodyPr wrap="square" rtlCol="0">
            <a:spAutoFit/>
          </a:bodyPr>
          <a:lstStyle/>
          <a:p>
            <a:r>
              <a:rPr lang="tr-TR" sz="1600" dirty="0">
                <a:solidFill>
                  <a:srgbClr val="002060"/>
                </a:solidFill>
              </a:rPr>
              <a:t>Bu </a:t>
            </a:r>
            <a:r>
              <a:rPr lang="tr-TR" sz="1600" dirty="0" smtClean="0">
                <a:solidFill>
                  <a:srgbClr val="002060"/>
                </a:solidFill>
              </a:rPr>
              <a:t>bölümü </a:t>
            </a:r>
            <a:r>
              <a:rPr lang="tr-TR" sz="1600" dirty="0">
                <a:solidFill>
                  <a:srgbClr val="002060"/>
                </a:solidFill>
              </a:rPr>
              <a:t>Bina sahibi kendisi olan </a:t>
            </a:r>
            <a:r>
              <a:rPr lang="tr-TR" sz="1600" dirty="0" smtClean="0">
                <a:solidFill>
                  <a:srgbClr val="002060"/>
                </a:solidFill>
              </a:rPr>
              <a:t>okullarımız dolduracak,</a:t>
            </a:r>
            <a:endParaRPr lang="tr-TR" sz="1600" dirty="0">
              <a:solidFill>
                <a:srgbClr val="002060"/>
              </a:solidFill>
            </a:endParaRPr>
          </a:p>
          <a:p>
            <a:r>
              <a:rPr lang="tr-TR" sz="1600" dirty="0" smtClean="0">
                <a:solidFill>
                  <a:srgbClr val="002060"/>
                </a:solidFill>
              </a:rPr>
              <a:t>Tahsisli okullarımız kesinlikle doldurmayacaktır.</a:t>
            </a:r>
            <a:r>
              <a:rPr lang="tr-TR" sz="1600" dirty="0">
                <a:solidFill>
                  <a:srgbClr val="002060"/>
                </a:solidFill>
              </a:rPr>
              <a:t> </a:t>
            </a:r>
            <a:endParaRPr lang="tr-TR" sz="1600" dirty="0" smtClean="0">
              <a:solidFill>
                <a:srgbClr val="002060"/>
              </a:solidFill>
            </a:endParaRPr>
          </a:p>
          <a:p>
            <a:endParaRPr lang="tr-TR" sz="1600" dirty="0" smtClean="0">
              <a:solidFill>
                <a:srgbClr val="002060"/>
              </a:solidFill>
            </a:endParaRPr>
          </a:p>
          <a:p>
            <a:r>
              <a:rPr lang="tr-TR" sz="1600" dirty="0" smtClean="0">
                <a:solidFill>
                  <a:srgbClr val="002060"/>
                </a:solidFill>
              </a:rPr>
              <a:t>Yeni </a:t>
            </a:r>
            <a:r>
              <a:rPr lang="tr-TR" sz="1600" dirty="0">
                <a:solidFill>
                  <a:srgbClr val="002060"/>
                </a:solidFill>
              </a:rPr>
              <a:t>açılıp ilk kez giriş yapacak olan kurumlar ile aynı kuruma ait </a:t>
            </a:r>
            <a:r>
              <a:rPr lang="tr-TR" sz="1600" dirty="0" smtClean="0">
                <a:solidFill>
                  <a:srgbClr val="002060"/>
                </a:solidFill>
              </a:rPr>
              <a:t>birden</a:t>
            </a:r>
          </a:p>
          <a:p>
            <a:r>
              <a:rPr lang="tr-TR" sz="1600" dirty="0" smtClean="0">
                <a:solidFill>
                  <a:srgbClr val="002060"/>
                </a:solidFill>
              </a:rPr>
              <a:t> </a:t>
            </a:r>
            <a:r>
              <a:rPr lang="tr-TR" sz="1600" dirty="0">
                <a:solidFill>
                  <a:srgbClr val="002060"/>
                </a:solidFill>
              </a:rPr>
              <a:t>fazla binası olanlar                   butonuna tıklayarak diğer bina bilgilerini de     girip kaydedeceklerdir</a:t>
            </a:r>
            <a:r>
              <a:rPr lang="tr-TR" sz="1600" dirty="0" smtClean="0">
                <a:solidFill>
                  <a:srgbClr val="002060"/>
                </a:solidFill>
              </a:rPr>
              <a:t>.</a:t>
            </a:r>
            <a:endParaRPr lang="tr-TR" sz="1600" dirty="0">
              <a:solidFill>
                <a:srgbClr val="00206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300" y="6323309"/>
            <a:ext cx="314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ağ Ok 5"/>
          <p:cNvSpPr/>
          <p:nvPr/>
        </p:nvSpPr>
        <p:spPr>
          <a:xfrm rot="16200000">
            <a:off x="2057067" y="2216805"/>
            <a:ext cx="360040" cy="2880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şağı Ok 6"/>
          <p:cNvSpPr/>
          <p:nvPr/>
        </p:nvSpPr>
        <p:spPr>
          <a:xfrm rot="4640164">
            <a:off x="7740552" y="2471438"/>
            <a:ext cx="288032" cy="32399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5981503" y="1596025"/>
            <a:ext cx="3096344" cy="584775"/>
          </a:xfrm>
          <a:prstGeom prst="rect">
            <a:avLst/>
          </a:prstGeom>
          <a:solidFill>
            <a:schemeClr val="accent4">
              <a:lumMod val="60000"/>
              <a:lumOff val="40000"/>
            </a:schemeClr>
          </a:solidFill>
        </p:spPr>
        <p:txBody>
          <a:bodyPr wrap="square" rtlCol="0">
            <a:spAutoFit/>
          </a:bodyPr>
          <a:lstStyle/>
          <a:p>
            <a:r>
              <a:rPr lang="tr-TR" sz="1600" dirty="0" smtClean="0">
                <a:solidFill>
                  <a:srgbClr val="002060"/>
                </a:solidFill>
              </a:rPr>
              <a:t>Bu alana binanın eğitim- </a:t>
            </a:r>
            <a:r>
              <a:rPr lang="tr-TR" sz="1600" dirty="0">
                <a:solidFill>
                  <a:srgbClr val="002060"/>
                </a:solidFill>
              </a:rPr>
              <a:t>öğretim hizmetine ilk </a:t>
            </a:r>
            <a:r>
              <a:rPr lang="tr-TR" sz="1600" dirty="0" smtClean="0">
                <a:solidFill>
                  <a:srgbClr val="002060"/>
                </a:solidFill>
              </a:rPr>
              <a:t>giriş yılı yazılacaktır</a:t>
            </a:r>
            <a:r>
              <a:rPr lang="tr-TR" sz="1600" dirty="0" smtClean="0">
                <a:solidFill>
                  <a:srgbClr val="C00000"/>
                </a:solidFill>
              </a:rPr>
              <a:t>.</a:t>
            </a:r>
            <a:endParaRPr lang="tr-TR" sz="1600" dirty="0">
              <a:solidFill>
                <a:srgbClr val="C00000"/>
              </a:solidFill>
            </a:endParaRPr>
          </a:p>
        </p:txBody>
      </p:sp>
      <p:sp>
        <p:nvSpPr>
          <p:cNvPr id="2" name="Aşağı Ok 1"/>
          <p:cNvSpPr/>
          <p:nvPr/>
        </p:nvSpPr>
        <p:spPr>
          <a:xfrm rot="5400000">
            <a:off x="1897809" y="5531665"/>
            <a:ext cx="278176" cy="400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915816" y="404664"/>
            <a:ext cx="4104456" cy="492443"/>
          </a:xfrm>
          <a:prstGeom prst="rect">
            <a:avLst/>
          </a:prstGeom>
          <a:noFill/>
        </p:spPr>
        <p:txBody>
          <a:bodyPr wrap="square" rtlCol="0">
            <a:spAutoFit/>
          </a:bodyPr>
          <a:lstStyle/>
          <a:p>
            <a:r>
              <a:rPr lang="tr-TR" sz="2600" dirty="0" smtClean="0"/>
              <a:t>BİNA DURUMU EKRANI</a:t>
            </a:r>
            <a:endParaRPr lang="tr-TR" sz="2600" dirty="0"/>
          </a:p>
        </p:txBody>
      </p:sp>
    </p:spTree>
    <p:extLst>
      <p:ext uri="{BB962C8B-B14F-4D97-AF65-F5344CB8AC3E}">
        <p14:creationId xmlns:p14="http://schemas.microsoft.com/office/powerpoint/2010/main" val="21851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statistik 1 yeni paylaşım\EKRAN\EO-7 (LOJ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62351"/>
            <a:ext cx="8291536" cy="5460606"/>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rot="16200000">
            <a:off x="2249743" y="2384884"/>
            <a:ext cx="25202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2434932" y="3933056"/>
            <a:ext cx="5521444" cy="1477328"/>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*Lojmanı olan bina sahibi tüm okullar bu ekranı dolduracaklardır.</a:t>
            </a:r>
          </a:p>
          <a:p>
            <a:endParaRPr lang="tr-TR" dirty="0" smtClean="0">
              <a:solidFill>
                <a:srgbClr val="002060"/>
              </a:solidFill>
            </a:endParaRPr>
          </a:p>
          <a:p>
            <a:r>
              <a:rPr lang="tr-TR" dirty="0" smtClean="0">
                <a:solidFill>
                  <a:srgbClr val="002060"/>
                </a:solidFill>
              </a:rPr>
              <a:t>*Herhangi bir bilgi girişi yapılmasa da kaydet butonuna  basılacaktır.</a:t>
            </a:r>
            <a:endParaRPr lang="tr-TR" dirty="0">
              <a:solidFill>
                <a:srgbClr val="002060"/>
              </a:solidFill>
            </a:endParaRPr>
          </a:p>
        </p:txBody>
      </p:sp>
      <p:sp>
        <p:nvSpPr>
          <p:cNvPr id="2" name="Sağ Ok 1"/>
          <p:cNvSpPr/>
          <p:nvPr/>
        </p:nvSpPr>
        <p:spPr>
          <a:xfrm rot="10800000">
            <a:off x="1763688" y="5517232"/>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434932" y="404664"/>
            <a:ext cx="4464496" cy="492443"/>
          </a:xfrm>
          <a:prstGeom prst="rect">
            <a:avLst/>
          </a:prstGeom>
          <a:noFill/>
        </p:spPr>
        <p:txBody>
          <a:bodyPr wrap="square" rtlCol="0">
            <a:spAutoFit/>
          </a:bodyPr>
          <a:lstStyle/>
          <a:p>
            <a:r>
              <a:rPr lang="tr-TR" sz="2600" dirty="0" smtClean="0"/>
              <a:t>LOJMAN DURUMU EKRANI</a:t>
            </a:r>
            <a:endParaRPr lang="tr-TR" sz="2600" dirty="0"/>
          </a:p>
        </p:txBody>
      </p:sp>
    </p:spTree>
    <p:extLst>
      <p:ext uri="{BB962C8B-B14F-4D97-AF65-F5344CB8AC3E}">
        <p14:creationId xmlns:p14="http://schemas.microsoft.com/office/powerpoint/2010/main" val="374674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statistik 1 yeni paylaşım\EKRAN\EO-8 b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27" y="750634"/>
            <a:ext cx="8339105" cy="5922380"/>
          </a:xfrm>
          <a:prstGeom prst="rect">
            <a:avLst/>
          </a:prstGeom>
          <a:noFill/>
          <a:ln>
            <a:solidFill>
              <a:srgbClr val="92D050"/>
            </a:solidFill>
          </a:ln>
          <a:extLst>
            <a:ext uri="{909E8E84-426E-40DD-AFC4-6F175D3DCCD1}">
              <a14:hiddenFill xmlns:a14="http://schemas.microsoft.com/office/drawing/2010/main">
                <a:solidFill>
                  <a:srgbClr val="FFFFFF"/>
                </a:solidFill>
              </a14:hiddenFill>
            </a:ext>
          </a:extLst>
        </p:spPr>
      </p:pic>
      <p:cxnSp>
        <p:nvCxnSpPr>
          <p:cNvPr id="15" name="Düz Ok Bağlayıcısı 14"/>
          <p:cNvCxnSpPr/>
          <p:nvPr/>
        </p:nvCxnSpPr>
        <p:spPr>
          <a:xfrm>
            <a:off x="7686603" y="6309320"/>
            <a:ext cx="342038"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Metin kutusu 16"/>
          <p:cNvSpPr txBox="1"/>
          <p:nvPr/>
        </p:nvSpPr>
        <p:spPr>
          <a:xfrm>
            <a:off x="7748067" y="5970637"/>
            <a:ext cx="1223879" cy="338554"/>
          </a:xfrm>
          <a:prstGeom prst="rect">
            <a:avLst/>
          </a:prstGeom>
          <a:noFill/>
        </p:spPr>
        <p:txBody>
          <a:bodyPr wrap="square" rtlCol="0">
            <a:spAutoFit/>
          </a:bodyPr>
          <a:lstStyle/>
          <a:p>
            <a:r>
              <a:rPr lang="tr-TR" sz="1600" dirty="0" smtClean="0">
                <a:solidFill>
                  <a:srgbClr val="C00000"/>
                </a:solidFill>
              </a:rPr>
              <a:t>17+1+0=18</a:t>
            </a:r>
            <a:endParaRPr lang="tr-TR" sz="1600" dirty="0">
              <a:solidFill>
                <a:srgbClr val="C00000"/>
              </a:solidFill>
            </a:endParaRPr>
          </a:p>
        </p:txBody>
      </p:sp>
      <p:cxnSp>
        <p:nvCxnSpPr>
          <p:cNvPr id="22" name="Düz Bağlayıcı 21"/>
          <p:cNvCxnSpPr/>
          <p:nvPr/>
        </p:nvCxnSpPr>
        <p:spPr>
          <a:xfrm>
            <a:off x="7344600" y="6571962"/>
            <a:ext cx="10618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Düz Ok Bağlayıcısı 24"/>
          <p:cNvCxnSpPr/>
          <p:nvPr/>
        </p:nvCxnSpPr>
        <p:spPr>
          <a:xfrm flipV="1">
            <a:off x="8419298" y="6309191"/>
            <a:ext cx="0" cy="2627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143016" y="5399182"/>
            <a:ext cx="1692679" cy="1250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bg1"/>
                </a:solidFill>
              </a:rPr>
              <a:t>Bu ekran bina sahibi okul tarafından doldurulacaktır.</a:t>
            </a:r>
            <a:endParaRPr lang="tr-TR" dirty="0">
              <a:solidFill>
                <a:schemeClr val="bg1"/>
              </a:solidFill>
            </a:endParaRPr>
          </a:p>
        </p:txBody>
      </p:sp>
      <p:sp>
        <p:nvSpPr>
          <p:cNvPr id="3" name="Metin kutusu 2"/>
          <p:cNvSpPr txBox="1"/>
          <p:nvPr/>
        </p:nvSpPr>
        <p:spPr>
          <a:xfrm>
            <a:off x="2586361" y="332655"/>
            <a:ext cx="4320480" cy="492443"/>
          </a:xfrm>
          <a:prstGeom prst="rect">
            <a:avLst/>
          </a:prstGeom>
          <a:noFill/>
        </p:spPr>
        <p:txBody>
          <a:bodyPr wrap="square" rtlCol="0">
            <a:spAutoFit/>
          </a:bodyPr>
          <a:lstStyle/>
          <a:p>
            <a:r>
              <a:rPr lang="tr-TR" sz="2600" dirty="0" smtClean="0"/>
              <a:t>BİNA KULLANIMI EKRANI</a:t>
            </a:r>
            <a:endParaRPr lang="tr-TR" sz="2600" dirty="0"/>
          </a:p>
        </p:txBody>
      </p:sp>
      <p:sp>
        <p:nvSpPr>
          <p:cNvPr id="4" name="Akış Çizelgesi: Öteki İşlem 3"/>
          <p:cNvSpPr/>
          <p:nvPr/>
        </p:nvSpPr>
        <p:spPr>
          <a:xfrm>
            <a:off x="2771800" y="5664902"/>
            <a:ext cx="4464496" cy="1008112"/>
          </a:xfrm>
          <a:prstGeom prst="flowChartAlternateProcess">
            <a:avLst/>
          </a:prstGeom>
          <a:noFill/>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ol Ok 4"/>
          <p:cNvSpPr/>
          <p:nvPr/>
        </p:nvSpPr>
        <p:spPr>
          <a:xfrm>
            <a:off x="7596336" y="4097635"/>
            <a:ext cx="26128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55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586361" y="332655"/>
            <a:ext cx="4320480" cy="492443"/>
          </a:xfrm>
          <a:prstGeom prst="rect">
            <a:avLst/>
          </a:prstGeom>
          <a:noFill/>
        </p:spPr>
        <p:txBody>
          <a:bodyPr wrap="square" rtlCol="0">
            <a:spAutoFit/>
          </a:bodyPr>
          <a:lstStyle/>
          <a:p>
            <a:r>
              <a:rPr lang="tr-TR" sz="2600" dirty="0" smtClean="0"/>
              <a:t>BİNA KULLANIMI EKRANI</a:t>
            </a:r>
            <a:endParaRPr lang="tr-TR" sz="2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25098"/>
            <a:ext cx="7615858" cy="5916270"/>
          </a:xfrm>
          <a:prstGeom prst="rect">
            <a:avLst/>
          </a:prstGeom>
          <a:solidFill>
            <a:schemeClr val="accent3">
              <a:lumMod val="20000"/>
              <a:lumOff val="80000"/>
            </a:schemeClr>
          </a:solid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755576" y="1484784"/>
            <a:ext cx="1440160" cy="1815882"/>
          </a:xfrm>
          <a:prstGeom prst="rect">
            <a:avLst/>
          </a:prstGeom>
          <a:solidFill>
            <a:schemeClr val="accent3">
              <a:lumMod val="20000"/>
              <a:lumOff val="80000"/>
            </a:schemeClr>
          </a:solidFill>
        </p:spPr>
        <p:txBody>
          <a:bodyPr wrap="square" rtlCol="0">
            <a:spAutoFit/>
          </a:bodyPr>
          <a:lstStyle/>
          <a:p>
            <a:r>
              <a:rPr lang="tr-TR" sz="1400" dirty="0" smtClean="0">
                <a:solidFill>
                  <a:srgbClr val="C00000"/>
                </a:solidFill>
              </a:rPr>
              <a:t>Büroda kullanılan bilgisayar sayısı ile eğitim amaçlı bilgisayarlarının ayrı ayrı girilmesi gerekmektedir</a:t>
            </a:r>
            <a:r>
              <a:rPr lang="tr-TR" sz="1400" dirty="0" smtClean="0">
                <a:solidFill>
                  <a:srgbClr val="002060"/>
                </a:solidFill>
              </a:rPr>
              <a:t>.</a:t>
            </a:r>
            <a:endParaRPr lang="tr-TR" sz="1400" dirty="0">
              <a:solidFill>
                <a:srgbClr val="002060"/>
              </a:solidFill>
            </a:endParaRPr>
          </a:p>
        </p:txBody>
      </p:sp>
      <p:sp>
        <p:nvSpPr>
          <p:cNvPr id="5" name="Sol Ok 4"/>
          <p:cNvSpPr/>
          <p:nvPr/>
        </p:nvSpPr>
        <p:spPr>
          <a:xfrm>
            <a:off x="8271917" y="1340768"/>
            <a:ext cx="19903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p:cNvSpPr txBox="1"/>
          <p:nvPr/>
        </p:nvSpPr>
        <p:spPr>
          <a:xfrm>
            <a:off x="755576" y="4941168"/>
            <a:ext cx="1584176" cy="1384995"/>
          </a:xfrm>
          <a:prstGeom prst="rect">
            <a:avLst/>
          </a:prstGeom>
          <a:noFill/>
        </p:spPr>
        <p:txBody>
          <a:bodyPr wrap="square" rtlCol="0">
            <a:spAutoFit/>
          </a:bodyPr>
          <a:lstStyle/>
          <a:p>
            <a:r>
              <a:rPr lang="tr-TR" sz="1400" dirty="0">
                <a:solidFill>
                  <a:srgbClr val="C00000"/>
                </a:solidFill>
              </a:rPr>
              <a:t>Materyali</a:t>
            </a:r>
            <a:r>
              <a:rPr lang="tr-TR" sz="1400" dirty="0">
                <a:solidFill>
                  <a:srgbClr val="C00000"/>
                </a:solidFill>
              </a:rPr>
              <a:t> olup kütüphanesi olmayan kurumlar </a:t>
            </a:r>
            <a:r>
              <a:rPr lang="tr-TR" sz="1400" dirty="0" smtClean="0">
                <a:solidFill>
                  <a:srgbClr val="C00000"/>
                </a:solidFill>
              </a:rPr>
              <a:t>bu </a:t>
            </a:r>
            <a:r>
              <a:rPr lang="tr-TR" sz="1400" dirty="0">
                <a:solidFill>
                  <a:srgbClr val="C00000"/>
                </a:solidFill>
              </a:rPr>
              <a:t>alana </a:t>
            </a:r>
            <a:r>
              <a:rPr lang="tr-TR" sz="1400" dirty="0" smtClean="0">
                <a:solidFill>
                  <a:srgbClr val="C00000"/>
                </a:solidFill>
              </a:rPr>
              <a:t> </a:t>
            </a:r>
            <a:r>
              <a:rPr lang="tr-TR" sz="1400" dirty="0">
                <a:solidFill>
                  <a:srgbClr val="C00000"/>
                </a:solidFill>
              </a:rPr>
              <a:t>0 (sıfır) girmeleri gerekmektedir.</a:t>
            </a:r>
            <a:endParaRPr lang="tr-TR" sz="1400" dirty="0">
              <a:solidFill>
                <a:srgbClr val="C00000"/>
              </a:solidFill>
            </a:endParaRPr>
          </a:p>
        </p:txBody>
      </p:sp>
      <p:sp>
        <p:nvSpPr>
          <p:cNvPr id="6" name="Sağ Ok 5"/>
          <p:cNvSpPr/>
          <p:nvPr/>
        </p:nvSpPr>
        <p:spPr>
          <a:xfrm>
            <a:off x="2067372" y="5085184"/>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2451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59" y="908720"/>
            <a:ext cx="770485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586361" y="332655"/>
            <a:ext cx="4320480" cy="492443"/>
          </a:xfrm>
          <a:prstGeom prst="rect">
            <a:avLst/>
          </a:prstGeom>
          <a:noFill/>
        </p:spPr>
        <p:txBody>
          <a:bodyPr wrap="square" rtlCol="0">
            <a:spAutoFit/>
          </a:bodyPr>
          <a:lstStyle/>
          <a:p>
            <a:r>
              <a:rPr lang="tr-TR" sz="2600" dirty="0" smtClean="0"/>
              <a:t>BİNA KULLANIMI EKRANI</a:t>
            </a:r>
            <a:endParaRPr lang="tr-TR" sz="2600" dirty="0"/>
          </a:p>
        </p:txBody>
      </p:sp>
      <p:sp>
        <p:nvSpPr>
          <p:cNvPr id="2" name="Metin kutusu 1"/>
          <p:cNvSpPr txBox="1"/>
          <p:nvPr/>
        </p:nvSpPr>
        <p:spPr>
          <a:xfrm>
            <a:off x="483047" y="5914146"/>
            <a:ext cx="8539361" cy="646331"/>
          </a:xfrm>
          <a:prstGeom prst="rect">
            <a:avLst/>
          </a:prstGeom>
          <a:solidFill>
            <a:schemeClr val="accent3">
              <a:lumMod val="20000"/>
              <a:lumOff val="80000"/>
            </a:schemeClr>
          </a:solidFill>
        </p:spPr>
        <p:txBody>
          <a:bodyPr wrap="square" rtlCol="0">
            <a:spAutoFit/>
          </a:bodyPr>
          <a:lstStyle/>
          <a:p>
            <a:r>
              <a:rPr lang="tr-TR" dirty="0">
                <a:solidFill>
                  <a:srgbClr val="002060"/>
                </a:solidFill>
              </a:rPr>
              <a:t>E-OKUL Modülünde </a:t>
            </a:r>
            <a:r>
              <a:rPr lang="tr-TR" dirty="0" smtClean="0">
                <a:solidFill>
                  <a:srgbClr val="002060"/>
                </a:solidFill>
              </a:rPr>
              <a:t>tüm bilgi </a:t>
            </a:r>
            <a:r>
              <a:rPr lang="tr-TR" dirty="0">
                <a:solidFill>
                  <a:srgbClr val="002060"/>
                </a:solidFill>
              </a:rPr>
              <a:t>girişi işlemlerini tamamlayan resmi ve özel </a:t>
            </a:r>
            <a:r>
              <a:rPr lang="tr-TR" dirty="0" smtClean="0">
                <a:solidFill>
                  <a:srgbClr val="002060"/>
                </a:solidFill>
              </a:rPr>
              <a:t> okullarımız </a:t>
            </a:r>
            <a:r>
              <a:rPr lang="tr-TR" dirty="0">
                <a:solidFill>
                  <a:srgbClr val="002060"/>
                </a:solidFill>
              </a:rPr>
              <a:t>son menüde tekrar </a:t>
            </a:r>
            <a:r>
              <a:rPr lang="tr-TR" dirty="0" smtClean="0">
                <a:solidFill>
                  <a:srgbClr val="C00000"/>
                </a:solidFill>
              </a:rPr>
              <a:t>KAYDET</a:t>
            </a:r>
            <a:r>
              <a:rPr lang="tr-TR" dirty="0" smtClean="0">
                <a:solidFill>
                  <a:srgbClr val="002060"/>
                </a:solidFill>
              </a:rPr>
              <a:t> butonuna </a:t>
            </a:r>
            <a:r>
              <a:rPr lang="tr-TR" dirty="0">
                <a:solidFill>
                  <a:srgbClr val="002060"/>
                </a:solidFill>
              </a:rPr>
              <a:t>basarak çıkış </a:t>
            </a:r>
            <a:r>
              <a:rPr lang="tr-TR" dirty="0" smtClean="0">
                <a:solidFill>
                  <a:srgbClr val="002060"/>
                </a:solidFill>
              </a:rPr>
              <a:t>yapmaları gerekmektedir.</a:t>
            </a:r>
            <a:endParaRPr lang="tr-TR" dirty="0"/>
          </a:p>
        </p:txBody>
      </p:sp>
    </p:spTree>
    <p:extLst>
      <p:ext uri="{BB962C8B-B14F-4D97-AF65-F5344CB8AC3E}">
        <p14:creationId xmlns:p14="http://schemas.microsoft.com/office/powerpoint/2010/main" val="880479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548680"/>
            <a:ext cx="7550224" cy="6192688"/>
          </a:xfrm>
        </p:spPr>
        <p:txBody>
          <a:bodyPr>
            <a:normAutofit/>
          </a:bodyPr>
          <a:lstStyle/>
          <a:p>
            <a:pPr marL="0" indent="0">
              <a:buNone/>
            </a:pPr>
            <a:endParaRPr lang="tr-TR" sz="1600" dirty="0" smtClean="0">
              <a:solidFill>
                <a:srgbClr val="002060"/>
              </a:solidFill>
            </a:endParaRPr>
          </a:p>
          <a:p>
            <a:r>
              <a:rPr lang="tr-TR" sz="1800" dirty="0" smtClean="0">
                <a:solidFill>
                  <a:srgbClr val="002060"/>
                </a:solidFill>
              </a:rPr>
              <a:t>E-OKUL’ dan bilgi girişlerini tamamlayan resmi-özel tüm kurumlarımız </a:t>
            </a:r>
            <a:r>
              <a:rPr lang="tr-TR" sz="1800" dirty="0" smtClean="0">
                <a:solidFill>
                  <a:schemeClr val="accent6"/>
                </a:solidFill>
              </a:rPr>
              <a:t>Eğitim Olanakları</a:t>
            </a:r>
            <a:r>
              <a:rPr lang="tr-TR" sz="1800" dirty="0" smtClean="0">
                <a:solidFill>
                  <a:srgbClr val="002060"/>
                </a:solidFill>
              </a:rPr>
              <a:t> veri girişlerini yapmak üzere MEİS Modülüne gireceklerdir.</a:t>
            </a:r>
          </a:p>
          <a:p>
            <a:pPr marL="0" indent="0">
              <a:buNone/>
            </a:pPr>
            <a:endParaRPr lang="tr-TR" sz="1800" dirty="0" smtClean="0">
              <a:solidFill>
                <a:srgbClr val="002060"/>
              </a:solidFill>
            </a:endParaRPr>
          </a:p>
          <a:p>
            <a:r>
              <a:rPr lang="tr-TR" sz="1800" dirty="0" smtClean="0">
                <a:solidFill>
                  <a:srgbClr val="002060"/>
                </a:solidFill>
              </a:rPr>
              <a:t>Öğretmen bilgileri ekranlarına </a:t>
            </a:r>
            <a:r>
              <a:rPr lang="tr-TR" sz="1800" dirty="0">
                <a:solidFill>
                  <a:srgbClr val="002060"/>
                </a:solidFill>
              </a:rPr>
              <a:t>Özel Öğretim Kurumları Genel Müdürlüğü’ne bağlı tüm </a:t>
            </a:r>
            <a:r>
              <a:rPr lang="tr-TR" sz="1800" dirty="0" smtClean="0">
                <a:solidFill>
                  <a:srgbClr val="002060"/>
                </a:solidFill>
              </a:rPr>
              <a:t>kurumlar, kursiyer bilgileri ekranlarına sadece Özel Öğretim Kursu, Özel Motorlu Taşıt Sürücüleri </a:t>
            </a:r>
            <a:r>
              <a:rPr lang="tr-TR" sz="1800" dirty="0">
                <a:solidFill>
                  <a:srgbClr val="002060"/>
                </a:solidFill>
              </a:rPr>
              <a:t>Kursu ve Özel </a:t>
            </a:r>
            <a:r>
              <a:rPr lang="tr-TR" sz="1800" dirty="0" smtClean="0">
                <a:solidFill>
                  <a:srgbClr val="002060"/>
                </a:solidFill>
              </a:rPr>
              <a:t>Muhtelif Kurslar bilgi girişi yapacaklardır</a:t>
            </a:r>
            <a:r>
              <a:rPr lang="tr-TR" sz="1800" dirty="0" smtClean="0"/>
              <a:t>. </a:t>
            </a:r>
            <a:r>
              <a:rPr lang="tr-TR" sz="1800" dirty="0" smtClean="0">
                <a:solidFill>
                  <a:srgbClr val="002060"/>
                </a:solidFill>
              </a:rPr>
              <a:t>Tüm kurumlarda olduğu gibi Eğitim Olanakları </a:t>
            </a:r>
            <a:r>
              <a:rPr lang="tr-TR" sz="1800" dirty="0">
                <a:solidFill>
                  <a:srgbClr val="002060"/>
                </a:solidFill>
              </a:rPr>
              <a:t>bilgilerini MEİS  Modülünden yapacaklardır</a:t>
            </a:r>
            <a:r>
              <a:rPr lang="tr-TR" sz="1800" dirty="0" smtClean="0">
                <a:solidFill>
                  <a:srgbClr val="002060"/>
                </a:solidFill>
              </a:rPr>
              <a:t>.</a:t>
            </a:r>
          </a:p>
          <a:p>
            <a:endParaRPr lang="tr-TR" sz="1800" dirty="0">
              <a:solidFill>
                <a:srgbClr val="002060"/>
              </a:solidFill>
            </a:endParaRPr>
          </a:p>
          <a:p>
            <a:pPr algn="just">
              <a:defRPr/>
            </a:pPr>
            <a:r>
              <a:rPr lang="tr-TR" sz="1800" b="1" dirty="0" smtClean="0">
                <a:solidFill>
                  <a:schemeClr val="accent1"/>
                </a:solidFill>
              </a:rPr>
              <a:t>Okula dönüşen dershaneler, geçmiş(eski kurum kodu ile) döneme ait kursiyer bilgilerini MEİS modülünden, 2015-2016 Eğitim-Öğretim yılına ait öğrenci, bina ve bina kullanım bilgilerini,(yeni kurum kodu ile) tüm resmi-özel okullarımızda olduğu gibi e-okul sisteminden gireceklerdir.</a:t>
            </a:r>
          </a:p>
          <a:p>
            <a:pPr algn="just">
              <a:defRPr/>
            </a:pPr>
            <a:endParaRPr lang="tr-TR" sz="1800" b="1" dirty="0">
              <a:solidFill>
                <a:schemeClr val="accent1"/>
              </a:solidFill>
            </a:endParaRPr>
          </a:p>
          <a:p>
            <a:pPr algn="just">
              <a:defRPr/>
            </a:pPr>
            <a:r>
              <a:rPr lang="tr-TR" sz="1800" dirty="0" smtClean="0">
                <a:solidFill>
                  <a:srgbClr val="002060"/>
                </a:solidFill>
              </a:rPr>
              <a:t>Mesleki </a:t>
            </a:r>
            <a:r>
              <a:rPr lang="tr-TR" sz="1800" dirty="0">
                <a:solidFill>
                  <a:srgbClr val="002060"/>
                </a:solidFill>
              </a:rPr>
              <a:t>ve Teknik Eğitim Genel Müdürlüğüne bağlı ikili mesleki eğitim merkezleri tüm bilgi girişleri MEİS Modülünden </a:t>
            </a:r>
            <a:r>
              <a:rPr lang="tr-TR" sz="1800" dirty="0" smtClean="0">
                <a:solidFill>
                  <a:srgbClr val="002060"/>
                </a:solidFill>
              </a:rPr>
              <a:t>yapılacaktır</a:t>
            </a:r>
          </a:p>
          <a:p>
            <a:pPr marL="0" indent="0" algn="just">
              <a:buNone/>
              <a:defRPr/>
            </a:pPr>
            <a:endParaRPr lang="tr-TR" sz="1800" dirty="0">
              <a:solidFill>
                <a:srgbClr val="002060"/>
              </a:solidFill>
            </a:endParaRPr>
          </a:p>
          <a:p>
            <a:pPr marL="0" indent="0" algn="just">
              <a:buNone/>
              <a:defRPr/>
            </a:pPr>
            <a:endParaRPr lang="tr-TR" sz="1600" dirty="0" smtClean="0">
              <a:solidFill>
                <a:srgbClr val="002060"/>
              </a:solidFill>
            </a:endParaRPr>
          </a:p>
          <a:p>
            <a:pPr algn="just">
              <a:buNone/>
              <a:defRPr/>
            </a:pPr>
            <a:endParaRPr lang="tr-TR" sz="1600" dirty="0" smtClean="0">
              <a:solidFill>
                <a:schemeClr val="accent5"/>
              </a:solidFill>
            </a:endParaRPr>
          </a:p>
          <a:p>
            <a:pPr marL="0" indent="0">
              <a:buNone/>
            </a:pPr>
            <a:endParaRPr lang="tr-TR" sz="1600" dirty="0">
              <a:solidFill>
                <a:schemeClr val="accent5"/>
              </a:solidFill>
            </a:endParaRPr>
          </a:p>
        </p:txBody>
      </p:sp>
    </p:spTree>
    <p:extLst>
      <p:ext uri="{BB962C8B-B14F-4D97-AF65-F5344CB8AC3E}">
        <p14:creationId xmlns:p14="http://schemas.microsoft.com/office/powerpoint/2010/main" val="389051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07496"/>
          </a:xfrm>
        </p:spPr>
        <p:txBody>
          <a:bodyPr>
            <a:normAutofit/>
          </a:bodyPr>
          <a:lstStyle/>
          <a:p>
            <a:pPr algn="just">
              <a:defRPr/>
            </a:pPr>
            <a:r>
              <a:rPr lang="tr-TR" sz="1800" dirty="0">
                <a:solidFill>
                  <a:srgbClr val="002060"/>
                </a:solidFill>
              </a:rPr>
              <a:t>Yaygın Eğitim kapsamındaki Mesleki Eğitim Merkezi, Halk Eğitim Merkezi, Pratik Kız Sanat Okulu, Olgunlaşma Enstitüleri ; kursiyer, personel, bina bilgi girişlerini </a:t>
            </a:r>
            <a:r>
              <a:rPr lang="tr-TR" sz="1800" dirty="0">
                <a:solidFill>
                  <a:srgbClr val="C00000"/>
                </a:solidFill>
                <a:hlinkClick r:id="rId2"/>
              </a:rPr>
              <a:t>http://eyaygin.meb.gov.tr</a:t>
            </a:r>
            <a:r>
              <a:rPr lang="tr-TR" sz="1800" dirty="0">
                <a:solidFill>
                  <a:srgbClr val="C00000"/>
                </a:solidFill>
              </a:rPr>
              <a:t> </a:t>
            </a:r>
            <a:r>
              <a:rPr lang="tr-TR" sz="1800" dirty="0">
                <a:solidFill>
                  <a:srgbClr val="002060"/>
                </a:solidFill>
              </a:rPr>
              <a:t>adresindeki e-Yaygın Modülünden, eğitim olanakları bilgi girişini ise önceki yıllarda olduğu gibi MEİS Modülü üzerinden yapacaklardır</a:t>
            </a:r>
            <a:r>
              <a:rPr lang="tr-TR" sz="1800" dirty="0" smtClean="0">
                <a:solidFill>
                  <a:srgbClr val="002060"/>
                </a:solidFill>
              </a:rPr>
              <a:t>.</a:t>
            </a:r>
          </a:p>
          <a:p>
            <a:pPr marL="0" indent="0" algn="just">
              <a:buNone/>
              <a:defRPr/>
            </a:pPr>
            <a:endParaRPr lang="tr-TR" sz="1800" dirty="0">
              <a:solidFill>
                <a:srgbClr val="002060"/>
              </a:solidFill>
            </a:endParaRPr>
          </a:p>
          <a:p>
            <a:pPr marL="0" indent="0" algn="just">
              <a:buNone/>
              <a:defRPr/>
            </a:pPr>
            <a:endParaRPr lang="tr-TR" sz="1800" dirty="0">
              <a:solidFill>
                <a:schemeClr val="accent1"/>
              </a:solidFill>
            </a:endParaRPr>
          </a:p>
          <a:p>
            <a:pPr algn="just">
              <a:defRPr/>
            </a:pPr>
            <a:r>
              <a:rPr lang="tr-TR" sz="1800" dirty="0">
                <a:solidFill>
                  <a:srgbClr val="002060"/>
                </a:solidFill>
              </a:rPr>
              <a:t>Pansiyonlu okullarla ilgili bilgi girişleri; pansiyon açma, kapama, kapasite artırımı ve pansiyon türü değişikliği gibi işlemler Bakanlık tarafından yapılmaktadır</a:t>
            </a:r>
            <a:r>
              <a:rPr lang="tr-TR" sz="1800" dirty="0" smtClean="0">
                <a:solidFill>
                  <a:srgbClr val="002060"/>
                </a:solidFill>
              </a:rPr>
              <a:t>.</a:t>
            </a:r>
          </a:p>
          <a:p>
            <a:pPr algn="just">
              <a:defRPr/>
            </a:pPr>
            <a:endParaRPr lang="tr-TR" sz="1800" dirty="0">
              <a:solidFill>
                <a:srgbClr val="002060"/>
              </a:solidFill>
            </a:endParaRPr>
          </a:p>
          <a:p>
            <a:pPr marL="0" indent="0" algn="just">
              <a:buNone/>
              <a:defRPr/>
            </a:pPr>
            <a:endParaRPr lang="tr-TR" sz="1800" dirty="0">
              <a:solidFill>
                <a:srgbClr val="002060"/>
              </a:solidFill>
            </a:endParaRPr>
          </a:p>
          <a:p>
            <a:pPr>
              <a:defRPr/>
            </a:pPr>
            <a:r>
              <a:rPr lang="tr-TR" sz="1800" dirty="0">
                <a:solidFill>
                  <a:srgbClr val="002060"/>
                </a:solidFill>
              </a:rPr>
              <a:t>Yatılı Öğrenci Ekleme işlemi, Öğrencinin pansiyonunda kaldığı okul müdürü  tarafından e-okul Modülünden Kurum İşlemleri/Bilgi Giriş İşlemleri/Yatılı Öğrenci Bilgileri  bölümünden yapılacaktır</a:t>
            </a:r>
            <a:endParaRPr lang="tr-TR" sz="1800" dirty="0"/>
          </a:p>
        </p:txBody>
      </p:sp>
    </p:spTree>
    <p:extLst>
      <p:ext uri="{BB962C8B-B14F-4D97-AF65-F5344CB8AC3E}">
        <p14:creationId xmlns:p14="http://schemas.microsoft.com/office/powerpoint/2010/main" val="2928636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55576" y="548680"/>
            <a:ext cx="7523354" cy="5509200"/>
          </a:xfrm>
          <a:prstGeom prst="rect">
            <a:avLst/>
          </a:prstGeom>
          <a:noFill/>
        </p:spPr>
        <p:txBody>
          <a:bodyPr wrap="square" rtlCol="0">
            <a:spAutoFit/>
          </a:bodyPr>
          <a:lstStyle/>
          <a:p>
            <a:pPr marL="285750" indent="-285750" algn="just">
              <a:buFont typeface="Arial" pitchFamily="34" charset="0"/>
              <a:buChar char="•"/>
              <a:defRPr/>
            </a:pPr>
            <a:r>
              <a:rPr lang="tr-TR" sz="1600" dirty="0">
                <a:solidFill>
                  <a:srgbClr val="002060"/>
                </a:solidFill>
              </a:rPr>
              <a:t>Yaygın eğitim kapsamındaki Özel Özel Eğitim Okullarının rehabilitasyon birimleriyle özel eğitim ve rehabilitasyon merkezlerinde kayıt olan bireylerin kursiyer bilgileri ve kursiyerlerin öğrenim durumları </a:t>
            </a:r>
            <a:r>
              <a:rPr lang="tr-TR" sz="1600" u="sng" dirty="0">
                <a:solidFill>
                  <a:srgbClr val="002060"/>
                </a:solidFill>
                <a:hlinkClick r:id="rId2"/>
              </a:rPr>
              <a:t>http://mebbis.meb.gov.tr</a:t>
            </a:r>
            <a:r>
              <a:rPr lang="tr-TR" sz="1600" dirty="0">
                <a:solidFill>
                  <a:srgbClr val="002060"/>
                </a:solidFill>
              </a:rPr>
              <a:t> adresindeki Özürlü Birey Modülündeki öğrenim bilgisi giriş ekranı kullanılarak girilecektir. Bina bilgileri, eğitim olanakları ve personel durumu bilgileri ise MEİS Modülünden </a:t>
            </a:r>
            <a:r>
              <a:rPr lang="tr-TR" sz="1600" dirty="0" smtClean="0">
                <a:solidFill>
                  <a:srgbClr val="002060"/>
                </a:solidFill>
              </a:rPr>
              <a:t>girilecektir.</a:t>
            </a:r>
          </a:p>
          <a:p>
            <a:pPr marL="285750" indent="-285750" algn="just">
              <a:buFont typeface="Arial" pitchFamily="34" charset="0"/>
              <a:buChar char="•"/>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Öğretmenevi</a:t>
            </a:r>
            <a:r>
              <a:rPr lang="tr-TR" sz="1600" dirty="0">
                <a:solidFill>
                  <a:srgbClr val="002060"/>
                </a:solidFill>
              </a:rPr>
              <a:t>, öğretmenevi ve akşam sanat okulu, eğitim merkezi ve sosyal tesisler yatak kapasitelerini MEİS Modülünde bina bilgileri içerisindeki bina kullanım ekranına, uygulama oteli bulunan Anadolu Otelcilik ve Turizm Meslek Liseleri ise yatak kapasitelerini e-Okul Modülündeki bina bilgileri bölümü altındaki bina kullanım ekranlarına </a:t>
            </a:r>
            <a:r>
              <a:rPr lang="tr-TR" sz="1600" dirty="0" smtClean="0">
                <a:solidFill>
                  <a:srgbClr val="002060"/>
                </a:solidFill>
              </a:rPr>
              <a:t>girilecektir.</a:t>
            </a:r>
          </a:p>
          <a:p>
            <a:pPr marL="285750" indent="-285750" algn="just">
              <a:buFont typeface="Arial" pitchFamily="34" charset="0"/>
              <a:buChar char="•"/>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657 </a:t>
            </a:r>
            <a:r>
              <a:rPr lang="tr-TR" sz="1600" dirty="0">
                <a:solidFill>
                  <a:srgbClr val="002060"/>
                </a:solidFill>
              </a:rPr>
              <a:t>sayılı Devlet Memurları Kanununun 191. maddesi gereğince Sağlık Müdürlüğü, PTT, belediye vb. kurumların bünyesinde acılan okulöncesi </a:t>
            </a:r>
            <a:r>
              <a:rPr lang="tr-TR" sz="1600" dirty="0" smtClean="0">
                <a:solidFill>
                  <a:srgbClr val="002060"/>
                </a:solidFill>
              </a:rPr>
              <a:t>kurumları ile Sosyal Politikalar Bakanlığı Çocuk Hizmetleri </a:t>
            </a:r>
            <a:r>
              <a:rPr lang="tr-TR" sz="1600" dirty="0">
                <a:solidFill>
                  <a:srgbClr val="002060"/>
                </a:solidFill>
              </a:rPr>
              <a:t>Genel Müdürlüğü’ne bağlı </a:t>
            </a:r>
            <a:r>
              <a:rPr lang="tr-TR" sz="1600" dirty="0" smtClean="0">
                <a:solidFill>
                  <a:srgbClr val="002060"/>
                </a:solidFill>
              </a:rPr>
              <a:t>kurumlarında </a:t>
            </a:r>
            <a:r>
              <a:rPr lang="tr-TR" sz="1600" dirty="0">
                <a:solidFill>
                  <a:srgbClr val="002060"/>
                </a:solidFill>
              </a:rPr>
              <a:t>eğitim gören 36-66 ay arası çocuk sayıları, </a:t>
            </a:r>
            <a:r>
              <a:rPr lang="tr-TR" sz="1600" dirty="0" smtClean="0">
                <a:solidFill>
                  <a:srgbClr val="002060"/>
                </a:solidFill>
              </a:rPr>
              <a:t>e-okul sisteminden kurumlarca girilecektir.</a:t>
            </a:r>
          </a:p>
          <a:p>
            <a:pPr algn="just">
              <a:defRPr/>
            </a:pPr>
            <a:r>
              <a:rPr lang="tr-TR" sz="1600" dirty="0" smtClean="0">
                <a:solidFill>
                  <a:srgbClr val="002060"/>
                </a:solidFill>
              </a:rPr>
              <a:t>      Yaz anaokulu, mobil anaokulu bilgileri ise geçmiş yıllarda olduğu gibi MEİS  </a:t>
            </a:r>
          </a:p>
          <a:p>
            <a:pPr algn="just">
              <a:defRPr/>
            </a:pPr>
            <a:r>
              <a:rPr lang="tr-TR" sz="1600" dirty="0">
                <a:solidFill>
                  <a:srgbClr val="002060"/>
                </a:solidFill>
              </a:rPr>
              <a:t> </a:t>
            </a:r>
            <a:r>
              <a:rPr lang="tr-TR" sz="1600" dirty="0" smtClean="0">
                <a:solidFill>
                  <a:srgbClr val="002060"/>
                </a:solidFill>
              </a:rPr>
              <a:t>      modülünden İlçe Formları menüsünden İlçe Milli Eğitim Müdürlüğünce girilecektir.</a:t>
            </a:r>
          </a:p>
          <a:p>
            <a:pPr algn="just">
              <a:defRPr/>
            </a:pPr>
            <a:endParaRPr lang="tr-TR" sz="1600" dirty="0" smtClean="0">
              <a:solidFill>
                <a:srgbClr val="002060"/>
              </a:solidFill>
            </a:endParaRPr>
          </a:p>
          <a:p>
            <a:pPr marL="285750" indent="-285750" algn="just">
              <a:buFont typeface="Arial" pitchFamily="34" charset="0"/>
              <a:buChar char="•"/>
              <a:defRPr/>
            </a:pPr>
            <a:r>
              <a:rPr lang="tr-TR" sz="1600" dirty="0" smtClean="0">
                <a:solidFill>
                  <a:srgbClr val="002060"/>
                </a:solidFill>
              </a:rPr>
              <a:t>E-Okul </a:t>
            </a:r>
            <a:r>
              <a:rPr lang="tr-TR" sz="1600" dirty="0">
                <a:solidFill>
                  <a:srgbClr val="002060"/>
                </a:solidFill>
              </a:rPr>
              <a:t>Modülünde; taşımalı eğitime tabi öğrenci, birleştirilmiş sınıflarda okuyan öğrenci ve kaynaştırma eğitimine tabi öğrenci bilgilerinin özür grupları ile birlikte eksiksiz olarak tanımlamalarının yapılması </a:t>
            </a:r>
            <a:r>
              <a:rPr lang="tr-TR" sz="1600" dirty="0" smtClean="0">
                <a:solidFill>
                  <a:srgbClr val="002060"/>
                </a:solidFill>
              </a:rPr>
              <a:t>gerekmektedir.</a:t>
            </a:r>
            <a:endParaRPr lang="tr-TR" sz="1600" dirty="0"/>
          </a:p>
        </p:txBody>
      </p:sp>
    </p:spTree>
    <p:extLst>
      <p:ext uri="{BB962C8B-B14F-4D97-AF65-F5344CB8AC3E}">
        <p14:creationId xmlns:p14="http://schemas.microsoft.com/office/powerpoint/2010/main" val="193759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8202488" cy="5839544"/>
          </a:xfrm>
        </p:spPr>
        <p:txBody>
          <a:bodyPr>
            <a:normAutofit/>
          </a:bodyPr>
          <a:lstStyle/>
          <a:p>
            <a:endParaRPr lang="tr-TR" dirty="0" smtClean="0"/>
          </a:p>
          <a:p>
            <a:endParaRPr lang="tr-TR" dirty="0"/>
          </a:p>
          <a:p>
            <a:r>
              <a:rPr lang="tr-TR" sz="1800" dirty="0" smtClean="0">
                <a:solidFill>
                  <a:srgbClr val="002060"/>
                </a:solidFill>
              </a:rPr>
              <a:t>2015-2016 Yılı MEİS Modülünden Bilgi Girişleri Bakanlığımız Strateji Geliştirme Başkanlığı’nın 30.09.2015 tarih ve 49614598-42-E.9647490 </a:t>
            </a:r>
            <a:r>
              <a:rPr lang="tr-TR" sz="1800" dirty="0">
                <a:solidFill>
                  <a:srgbClr val="002060"/>
                </a:solidFill>
              </a:rPr>
              <a:t>s</a:t>
            </a:r>
            <a:r>
              <a:rPr lang="tr-TR" sz="1800" dirty="0" smtClean="0">
                <a:solidFill>
                  <a:srgbClr val="002060"/>
                </a:solidFill>
              </a:rPr>
              <a:t>ayılı yazıları     </a:t>
            </a:r>
          </a:p>
          <a:p>
            <a:pPr marL="0" indent="0">
              <a:buNone/>
            </a:pPr>
            <a:r>
              <a:rPr lang="tr-TR" sz="1800" dirty="0">
                <a:solidFill>
                  <a:srgbClr val="002060"/>
                </a:solidFill>
              </a:rPr>
              <a:t> </a:t>
            </a:r>
            <a:r>
              <a:rPr lang="tr-TR" sz="1800" dirty="0" smtClean="0">
                <a:solidFill>
                  <a:srgbClr val="002060"/>
                </a:solidFill>
              </a:rPr>
              <a:t>   doğrultusunda ;</a:t>
            </a:r>
          </a:p>
          <a:p>
            <a:pPr marL="0" indent="0">
              <a:buNone/>
            </a:pPr>
            <a:endParaRPr lang="tr-TR" sz="1800" dirty="0" smtClean="0">
              <a:solidFill>
                <a:srgbClr val="002060"/>
              </a:solidFill>
            </a:endParaRPr>
          </a:p>
          <a:p>
            <a:r>
              <a:rPr lang="tr-TR" b="1" dirty="0" smtClean="0">
                <a:solidFill>
                  <a:srgbClr val="002060"/>
                </a:solidFill>
              </a:rPr>
              <a:t>Kurum  ve İlçe MEM  : 19Ekim-20 Kasım 2015</a:t>
            </a:r>
          </a:p>
          <a:p>
            <a:r>
              <a:rPr lang="tr-TR" b="1" dirty="0" smtClean="0">
                <a:solidFill>
                  <a:srgbClr val="002060"/>
                </a:solidFill>
              </a:rPr>
              <a:t>İl MEM                         </a:t>
            </a:r>
            <a:r>
              <a:rPr lang="tr-TR" dirty="0" smtClean="0">
                <a:solidFill>
                  <a:srgbClr val="002060"/>
                </a:solidFill>
              </a:rPr>
              <a:t>: </a:t>
            </a:r>
            <a:r>
              <a:rPr lang="tr-TR" b="1" dirty="0" smtClean="0">
                <a:solidFill>
                  <a:srgbClr val="002060"/>
                </a:solidFill>
              </a:rPr>
              <a:t>20 Kasım-27 Kasım 2015</a:t>
            </a:r>
          </a:p>
          <a:p>
            <a:pPr marL="0" indent="0">
              <a:buNone/>
            </a:pPr>
            <a:endParaRPr lang="tr-TR" b="1" dirty="0" smtClean="0">
              <a:solidFill>
                <a:srgbClr val="002060"/>
              </a:solidFill>
            </a:endParaRPr>
          </a:p>
          <a:p>
            <a:pPr marL="0" indent="0">
              <a:buNone/>
            </a:pPr>
            <a:r>
              <a:rPr lang="tr-TR" dirty="0" smtClean="0">
                <a:solidFill>
                  <a:srgbClr val="002060"/>
                </a:solidFill>
              </a:rPr>
              <a:t>    </a:t>
            </a:r>
            <a:r>
              <a:rPr lang="tr-TR" sz="1800" dirty="0" smtClean="0">
                <a:solidFill>
                  <a:srgbClr val="002060"/>
                </a:solidFill>
              </a:rPr>
              <a:t>tarihleri arasında bilgi girişi ve kurum onay işlemlerini yapacaklardır</a:t>
            </a:r>
            <a:r>
              <a:rPr lang="tr-TR" dirty="0" smtClean="0"/>
              <a:t>.</a:t>
            </a:r>
          </a:p>
          <a:p>
            <a:pPr marL="0" indent="0">
              <a:buNone/>
            </a:pPr>
            <a:r>
              <a:rPr lang="tr-TR" dirty="0"/>
              <a:t> </a:t>
            </a:r>
            <a:r>
              <a:rPr lang="tr-TR" dirty="0" smtClean="0"/>
              <a:t>  </a:t>
            </a:r>
            <a:r>
              <a:rPr lang="tr-TR" dirty="0" smtClean="0">
                <a:solidFill>
                  <a:srgbClr val="C00000"/>
                </a:solidFill>
              </a:rPr>
              <a:t>Bilgi girişlerinden önce ilgi yazı ve tablolardaki açıklamalar </a:t>
            </a:r>
          </a:p>
          <a:p>
            <a:pPr marL="0" indent="0">
              <a:buNone/>
            </a:pPr>
            <a:r>
              <a:rPr lang="tr-TR" dirty="0">
                <a:solidFill>
                  <a:srgbClr val="C00000"/>
                </a:solidFill>
              </a:rPr>
              <a:t> </a:t>
            </a:r>
            <a:r>
              <a:rPr lang="tr-TR" dirty="0" smtClean="0">
                <a:solidFill>
                  <a:srgbClr val="C00000"/>
                </a:solidFill>
              </a:rPr>
              <a:t>  dikkatlice okunmalıdır.</a:t>
            </a:r>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1015363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63688" y="2708920"/>
            <a:ext cx="5310336" cy="1384995"/>
          </a:xfrm>
          <a:prstGeom prst="rect">
            <a:avLst/>
          </a:prstGeom>
        </p:spPr>
        <p:txBody>
          <a:bodyPr wrap="square">
            <a:spAutoFit/>
          </a:bodyPr>
          <a:lstStyle/>
          <a:p>
            <a:r>
              <a:rPr lang="tr-TR" sz="2800" b="1" dirty="0" smtClean="0">
                <a:solidFill>
                  <a:srgbClr val="002060"/>
                </a:solidFill>
              </a:rPr>
              <a:t>MEİS Modülünden Güncelleme </a:t>
            </a:r>
            <a:endParaRPr lang="tr-TR" sz="2800" b="1" dirty="0">
              <a:solidFill>
                <a:srgbClr val="002060"/>
              </a:solidFill>
            </a:endParaRPr>
          </a:p>
          <a:p>
            <a:endParaRPr lang="tr-TR" sz="2800" b="1" dirty="0">
              <a:solidFill>
                <a:srgbClr val="002060"/>
              </a:solidFill>
            </a:endParaRPr>
          </a:p>
          <a:p>
            <a:r>
              <a:rPr lang="tr-TR" sz="2800" b="1" dirty="0">
                <a:solidFill>
                  <a:srgbClr val="002060"/>
                </a:solidFill>
              </a:rPr>
              <a:t>  </a:t>
            </a:r>
            <a:r>
              <a:rPr lang="tr-TR" sz="2800" b="1" dirty="0" smtClean="0">
                <a:solidFill>
                  <a:srgbClr val="002060"/>
                </a:solidFill>
              </a:rPr>
              <a:t>Yapılacak </a:t>
            </a:r>
            <a:r>
              <a:rPr lang="tr-TR" sz="2800" b="1" dirty="0">
                <a:solidFill>
                  <a:srgbClr val="002060"/>
                </a:solidFill>
              </a:rPr>
              <a:t>Menüler;</a:t>
            </a:r>
          </a:p>
        </p:txBody>
      </p:sp>
    </p:spTree>
    <p:extLst>
      <p:ext uri="{BB962C8B-B14F-4D97-AF65-F5344CB8AC3E}">
        <p14:creationId xmlns:p14="http://schemas.microsoft.com/office/powerpoint/2010/main" val="2319530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4975448"/>
          </a:xfrm>
        </p:spPr>
        <p:txBody>
          <a:bodyPr>
            <a:normAutofit/>
          </a:bodyPr>
          <a:lstStyle/>
          <a:p>
            <a:endParaRPr lang="tr-TR" dirty="0" smtClean="0">
              <a:solidFill>
                <a:srgbClr val="002060"/>
              </a:solidFill>
            </a:endParaRPr>
          </a:p>
          <a:p>
            <a:endParaRPr lang="tr-TR" dirty="0" smtClean="0">
              <a:solidFill>
                <a:srgbClr val="002060"/>
              </a:solidFill>
            </a:endParaRPr>
          </a:p>
          <a:p>
            <a:r>
              <a:rPr lang="tr-TR" dirty="0" smtClean="0">
                <a:solidFill>
                  <a:srgbClr val="002060"/>
                </a:solidFill>
              </a:rPr>
              <a:t>Her kurum, kullanıcı adı ve şifresini girdiğinde Kurum </a:t>
            </a:r>
          </a:p>
          <a:p>
            <a:endParaRPr lang="tr-TR" dirty="0">
              <a:solidFill>
                <a:srgbClr val="002060"/>
              </a:solidFill>
            </a:endParaRPr>
          </a:p>
          <a:p>
            <a:pPr marL="0" indent="0">
              <a:buNone/>
            </a:pPr>
            <a:r>
              <a:rPr lang="tr-TR" dirty="0" smtClean="0">
                <a:solidFill>
                  <a:srgbClr val="002060"/>
                </a:solidFill>
              </a:rPr>
              <a:t>   Genel Bilgileri menüsü altındaki ilgili ekranları ve  bağlı </a:t>
            </a:r>
          </a:p>
          <a:p>
            <a:endParaRPr lang="tr-TR" dirty="0" smtClean="0">
              <a:solidFill>
                <a:srgbClr val="002060"/>
              </a:solidFill>
            </a:endParaRPr>
          </a:p>
          <a:p>
            <a:pPr marL="0" indent="0">
              <a:buNone/>
            </a:pPr>
            <a:r>
              <a:rPr lang="tr-TR" dirty="0" smtClean="0">
                <a:solidFill>
                  <a:srgbClr val="002060"/>
                </a:solidFill>
              </a:rPr>
              <a:t>    olduğu genel müdürlük altındaki kurum genel bilgileri </a:t>
            </a:r>
          </a:p>
          <a:p>
            <a:pPr marL="0" indent="0">
              <a:buNone/>
            </a:pPr>
            <a:endParaRPr lang="tr-TR" dirty="0">
              <a:solidFill>
                <a:srgbClr val="002060"/>
              </a:solidFill>
            </a:endParaRPr>
          </a:p>
          <a:p>
            <a:pPr marL="0" indent="0">
              <a:buNone/>
            </a:pPr>
            <a:r>
              <a:rPr lang="tr-TR" dirty="0" smtClean="0">
                <a:solidFill>
                  <a:srgbClr val="002060"/>
                </a:solidFill>
              </a:rPr>
              <a:t>    ekranlarına bilgi girişlerini yapacaklardır. </a:t>
            </a:r>
          </a:p>
          <a:p>
            <a:pPr marL="0" indent="0">
              <a:buNone/>
            </a:pPr>
            <a:endParaRPr lang="tr-TR" dirty="0">
              <a:solidFill>
                <a:srgbClr val="002060"/>
              </a:solidFill>
            </a:endParaRPr>
          </a:p>
          <a:p>
            <a:pPr marL="0" indent="0">
              <a:buNone/>
            </a:pPr>
            <a:r>
              <a:rPr lang="tr-TR" dirty="0">
                <a:solidFill>
                  <a:srgbClr val="002060"/>
                </a:solidFill>
              </a:rPr>
              <a:t>   </a:t>
            </a:r>
            <a:endParaRPr lang="tr-TR" dirty="0"/>
          </a:p>
        </p:txBody>
      </p:sp>
    </p:spTree>
    <p:extLst>
      <p:ext uri="{BB962C8B-B14F-4D97-AF65-F5344CB8AC3E}">
        <p14:creationId xmlns:p14="http://schemas.microsoft.com/office/powerpoint/2010/main" val="241517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statistik 1 yeni paylaşım\EKRAN\Meis\meis-01 dönem seçi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27" y="908720"/>
            <a:ext cx="8280920" cy="5781020"/>
          </a:xfrm>
          <a:prstGeom prst="rect">
            <a:avLst/>
          </a:prstGeom>
          <a:noFill/>
          <a:extLst>
            <a:ext uri="{909E8E84-426E-40DD-AFC4-6F175D3DCCD1}">
              <a14:hiddenFill xmlns:a14="http://schemas.microsoft.com/office/drawing/2010/main">
                <a:solidFill>
                  <a:srgbClr val="FFFFFF"/>
                </a:solidFill>
              </a14:hiddenFill>
            </a:ext>
          </a:extLst>
        </p:spPr>
      </p:pic>
      <p:sp>
        <p:nvSpPr>
          <p:cNvPr id="4" name="Sol Ok 3"/>
          <p:cNvSpPr/>
          <p:nvPr/>
        </p:nvSpPr>
        <p:spPr>
          <a:xfrm>
            <a:off x="2306693" y="2564904"/>
            <a:ext cx="36004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ol Ok 4"/>
          <p:cNvSpPr/>
          <p:nvPr/>
        </p:nvSpPr>
        <p:spPr>
          <a:xfrm>
            <a:off x="6024736" y="3630100"/>
            <a:ext cx="374833" cy="1447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Akış Çizelgesi: İşlem 5"/>
          <p:cNvSpPr/>
          <p:nvPr/>
        </p:nvSpPr>
        <p:spPr>
          <a:xfrm>
            <a:off x="4744622" y="1484784"/>
            <a:ext cx="1872208" cy="432048"/>
          </a:xfrm>
          <a:prstGeom prst="flowChartProcess">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732240" y="1377642"/>
            <a:ext cx="1584176" cy="646331"/>
          </a:xfrm>
          <a:prstGeom prst="rect">
            <a:avLst/>
          </a:prstGeom>
          <a:solidFill>
            <a:schemeClr val="accent3">
              <a:lumMod val="20000"/>
              <a:lumOff val="80000"/>
            </a:schemeClr>
          </a:solidFill>
        </p:spPr>
        <p:txBody>
          <a:bodyPr wrap="square" rtlCol="0">
            <a:spAutoFit/>
          </a:bodyPr>
          <a:lstStyle/>
          <a:p>
            <a:r>
              <a:rPr lang="tr-TR" dirty="0">
                <a:solidFill>
                  <a:srgbClr val="C00000"/>
                </a:solidFill>
              </a:rPr>
              <a:t>t</a:t>
            </a:r>
            <a:r>
              <a:rPr lang="tr-TR" dirty="0" smtClean="0">
                <a:solidFill>
                  <a:srgbClr val="C00000"/>
                </a:solidFill>
              </a:rPr>
              <a:t>arih güncel olmalıdır</a:t>
            </a:r>
            <a:endParaRPr lang="tr-TR" dirty="0">
              <a:solidFill>
                <a:srgbClr val="C00000"/>
              </a:solidFill>
            </a:endParaRPr>
          </a:p>
        </p:txBody>
      </p:sp>
      <p:sp>
        <p:nvSpPr>
          <p:cNvPr id="2" name="Metin kutusu 1"/>
          <p:cNvSpPr txBox="1"/>
          <p:nvPr/>
        </p:nvSpPr>
        <p:spPr>
          <a:xfrm>
            <a:off x="2666733" y="392132"/>
            <a:ext cx="4137515" cy="430887"/>
          </a:xfrm>
          <a:prstGeom prst="rect">
            <a:avLst/>
          </a:prstGeom>
          <a:noFill/>
        </p:spPr>
        <p:txBody>
          <a:bodyPr wrap="square" rtlCol="0">
            <a:spAutoFit/>
          </a:bodyPr>
          <a:lstStyle/>
          <a:p>
            <a:r>
              <a:rPr lang="tr-TR" dirty="0" smtClean="0"/>
              <a:t>    </a:t>
            </a:r>
            <a:r>
              <a:rPr lang="tr-TR" sz="2200" dirty="0" smtClean="0"/>
              <a:t>DÖNEM SEÇİMİ EKRANI</a:t>
            </a:r>
            <a:endParaRPr lang="tr-TR" sz="2200" dirty="0"/>
          </a:p>
        </p:txBody>
      </p:sp>
    </p:spTree>
    <p:extLst>
      <p:ext uri="{BB962C8B-B14F-4D97-AF65-F5344CB8AC3E}">
        <p14:creationId xmlns:p14="http://schemas.microsoft.com/office/powerpoint/2010/main" val="3611442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68760"/>
            <a:ext cx="8136904" cy="539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555776" y="5229200"/>
            <a:ext cx="6600076" cy="1200329"/>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*Kütüphanesi </a:t>
            </a:r>
            <a:r>
              <a:rPr lang="tr-TR" dirty="0">
                <a:solidFill>
                  <a:srgbClr val="002060"/>
                </a:solidFill>
              </a:rPr>
              <a:t>olan kurumlar mutlaka MEİS modülünde materyal bilgilerini girmelidirler</a:t>
            </a:r>
            <a:r>
              <a:rPr lang="tr-TR" dirty="0" smtClean="0">
                <a:solidFill>
                  <a:srgbClr val="002060"/>
                </a:solidFill>
              </a:rPr>
              <a:t>.</a:t>
            </a:r>
          </a:p>
          <a:p>
            <a:r>
              <a:rPr lang="tr-TR" dirty="0" smtClean="0">
                <a:solidFill>
                  <a:srgbClr val="002060"/>
                </a:solidFill>
              </a:rPr>
              <a:t>*Sınıflarda </a:t>
            </a:r>
            <a:r>
              <a:rPr lang="tr-TR" dirty="0">
                <a:solidFill>
                  <a:srgbClr val="002060"/>
                </a:solidFill>
              </a:rPr>
              <a:t>bulunan kitaplıklar vb. kesinlikle dahil edilmeyecektir. Kütüphane yok ise bu bölüm boş bırakılacaktır</a:t>
            </a:r>
            <a:r>
              <a:rPr lang="tr-TR" dirty="0" smtClean="0">
                <a:solidFill>
                  <a:srgbClr val="002060"/>
                </a:solidFill>
              </a:rPr>
              <a:t>.</a:t>
            </a:r>
            <a:endParaRPr lang="tr-TR" dirty="0">
              <a:solidFill>
                <a:srgbClr val="002060"/>
              </a:solidFill>
            </a:endParaRPr>
          </a:p>
        </p:txBody>
      </p:sp>
      <p:sp>
        <p:nvSpPr>
          <p:cNvPr id="3" name="Metin kutusu 2"/>
          <p:cNvSpPr txBox="1"/>
          <p:nvPr/>
        </p:nvSpPr>
        <p:spPr>
          <a:xfrm>
            <a:off x="2555776" y="620688"/>
            <a:ext cx="3960440" cy="369332"/>
          </a:xfrm>
          <a:prstGeom prst="rect">
            <a:avLst/>
          </a:prstGeom>
          <a:noFill/>
        </p:spPr>
        <p:txBody>
          <a:bodyPr wrap="square" rtlCol="0">
            <a:spAutoFit/>
          </a:bodyPr>
          <a:lstStyle/>
          <a:p>
            <a:r>
              <a:rPr lang="tr-TR" dirty="0" smtClean="0"/>
              <a:t>KÜTÜPHANE/MATERYAL EKRANI</a:t>
            </a:r>
            <a:endParaRPr lang="tr-TR" dirty="0"/>
          </a:p>
        </p:txBody>
      </p:sp>
    </p:spTree>
    <p:extLst>
      <p:ext uri="{BB962C8B-B14F-4D97-AF65-F5344CB8AC3E}">
        <p14:creationId xmlns:p14="http://schemas.microsoft.com/office/powerpoint/2010/main" val="2449690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07532"/>
            <a:ext cx="7848872" cy="595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411760" y="404664"/>
            <a:ext cx="4536504" cy="369332"/>
          </a:xfrm>
          <a:prstGeom prst="rect">
            <a:avLst/>
          </a:prstGeom>
          <a:noFill/>
        </p:spPr>
        <p:txBody>
          <a:bodyPr wrap="square" rtlCol="0">
            <a:spAutoFit/>
          </a:bodyPr>
          <a:lstStyle/>
          <a:p>
            <a:r>
              <a:rPr lang="tr-TR" dirty="0" smtClean="0"/>
              <a:t>     KÜTÜPHANE/KULLANIM EKRANI</a:t>
            </a:r>
            <a:endParaRPr lang="tr-TR" dirty="0"/>
          </a:p>
        </p:txBody>
      </p:sp>
    </p:spTree>
    <p:extLst>
      <p:ext uri="{BB962C8B-B14F-4D97-AF65-F5344CB8AC3E}">
        <p14:creationId xmlns:p14="http://schemas.microsoft.com/office/powerpoint/2010/main" val="2708783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813690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979712" y="476672"/>
            <a:ext cx="5832648" cy="369332"/>
          </a:xfrm>
          <a:prstGeom prst="rect">
            <a:avLst/>
          </a:prstGeom>
          <a:noFill/>
        </p:spPr>
        <p:txBody>
          <a:bodyPr wrap="square" rtlCol="0">
            <a:spAutoFit/>
          </a:bodyPr>
          <a:lstStyle/>
          <a:p>
            <a:r>
              <a:rPr lang="tr-TR" dirty="0" smtClean="0"/>
              <a:t> BİLİŞİM/İNTERNET VE ÇEVRE BİRİMLERİ EKRANI</a:t>
            </a:r>
            <a:endParaRPr lang="tr-TR" dirty="0"/>
          </a:p>
        </p:txBody>
      </p:sp>
      <p:sp>
        <p:nvSpPr>
          <p:cNvPr id="2" name="Metin kutusu 1"/>
          <p:cNvSpPr txBox="1"/>
          <p:nvPr/>
        </p:nvSpPr>
        <p:spPr>
          <a:xfrm>
            <a:off x="3120219" y="3827326"/>
            <a:ext cx="3240360" cy="646331"/>
          </a:xfrm>
          <a:prstGeom prst="rect">
            <a:avLst/>
          </a:prstGeom>
          <a:solidFill>
            <a:schemeClr val="accent4">
              <a:lumMod val="60000"/>
              <a:lumOff val="40000"/>
            </a:schemeClr>
          </a:solidFill>
        </p:spPr>
        <p:txBody>
          <a:bodyPr wrap="square" rtlCol="0">
            <a:spAutoFit/>
          </a:bodyPr>
          <a:lstStyle/>
          <a:p>
            <a:r>
              <a:rPr lang="tr-TR" dirty="0" smtClean="0">
                <a:solidFill>
                  <a:srgbClr val="002060"/>
                </a:solidFill>
              </a:rPr>
              <a:t>Tüm girişlerde veri yoksa boş </a:t>
            </a:r>
            <a:r>
              <a:rPr lang="tr-TR" dirty="0">
                <a:solidFill>
                  <a:srgbClr val="002060"/>
                </a:solidFill>
              </a:rPr>
              <a:t>bırakınız. </a:t>
            </a:r>
            <a:r>
              <a:rPr lang="tr-TR" dirty="0" smtClean="0">
                <a:solidFill>
                  <a:srgbClr val="002060"/>
                </a:solidFill>
              </a:rPr>
              <a:t> 0 (sıfır) girmeyiniz, </a:t>
            </a:r>
            <a:endParaRPr lang="tr-TR" dirty="0">
              <a:solidFill>
                <a:srgbClr val="002060"/>
              </a:solidFill>
            </a:endParaRPr>
          </a:p>
        </p:txBody>
      </p:sp>
      <p:sp>
        <p:nvSpPr>
          <p:cNvPr id="3" name="Sol Ok 2"/>
          <p:cNvSpPr/>
          <p:nvPr/>
        </p:nvSpPr>
        <p:spPr>
          <a:xfrm>
            <a:off x="8100392" y="4243367"/>
            <a:ext cx="360040" cy="1919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86473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97" y="918012"/>
            <a:ext cx="8283996" cy="573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475656" y="364014"/>
            <a:ext cx="6768752" cy="369332"/>
          </a:xfrm>
          <a:prstGeom prst="rect">
            <a:avLst/>
          </a:prstGeom>
          <a:noFill/>
        </p:spPr>
        <p:txBody>
          <a:bodyPr wrap="square" rtlCol="0">
            <a:spAutoFit/>
          </a:bodyPr>
          <a:lstStyle/>
          <a:p>
            <a:r>
              <a:rPr lang="tr-TR" dirty="0" smtClean="0"/>
              <a:t>      BİLGİSAYAR LABORATUARLARI/BT SINIFLARI EKRANI</a:t>
            </a:r>
            <a:endParaRPr lang="tr-TR" dirty="0"/>
          </a:p>
        </p:txBody>
      </p:sp>
    </p:spTree>
    <p:extLst>
      <p:ext uri="{BB962C8B-B14F-4D97-AF65-F5344CB8AC3E}">
        <p14:creationId xmlns:p14="http://schemas.microsoft.com/office/powerpoint/2010/main" val="60239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67744" y="404664"/>
            <a:ext cx="4032448" cy="369332"/>
          </a:xfrm>
          <a:prstGeom prst="rect">
            <a:avLst/>
          </a:prstGeom>
          <a:noFill/>
        </p:spPr>
        <p:txBody>
          <a:bodyPr wrap="square" rtlCol="0">
            <a:spAutoFit/>
          </a:bodyPr>
          <a:lstStyle/>
          <a:p>
            <a:r>
              <a:rPr lang="tr-TR" dirty="0" smtClean="0"/>
              <a:t>ÖRNEK KURUM DURUM RAPORU</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59768"/>
            <a:ext cx="88677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907704" y="3789040"/>
            <a:ext cx="7139582" cy="2523768"/>
          </a:xfrm>
          <a:prstGeom prst="rect">
            <a:avLst/>
          </a:prstGeom>
          <a:solidFill>
            <a:schemeClr val="accent3">
              <a:lumMod val="20000"/>
              <a:lumOff val="80000"/>
            </a:schemeClr>
          </a:solidFill>
        </p:spPr>
        <p:txBody>
          <a:bodyPr wrap="square" rtlCol="0">
            <a:spAutoFit/>
          </a:bodyPr>
          <a:lstStyle/>
          <a:p>
            <a:pPr marL="285750" indent="-285750" algn="just">
              <a:buFont typeface="Arial" charset="0"/>
              <a:buChar char="•"/>
            </a:pPr>
            <a:r>
              <a:rPr lang="tr-TR" sz="1400" dirty="0" smtClean="0">
                <a:solidFill>
                  <a:srgbClr val="002060"/>
                </a:solidFill>
              </a:rPr>
              <a:t>Resmi </a:t>
            </a:r>
            <a:r>
              <a:rPr lang="tr-TR" sz="1400" dirty="0">
                <a:solidFill>
                  <a:srgbClr val="002060"/>
                </a:solidFill>
              </a:rPr>
              <a:t>ve Özel Okul ve Kurumlarımız Durum ve Onay Menüsü altında Kurum Durum </a:t>
            </a:r>
            <a:r>
              <a:rPr lang="tr-TR" sz="1400" dirty="0" smtClean="0">
                <a:solidFill>
                  <a:srgbClr val="002060"/>
                </a:solidFill>
              </a:rPr>
              <a:t>  </a:t>
            </a:r>
          </a:p>
          <a:p>
            <a:pPr algn="just"/>
            <a:r>
              <a:rPr lang="tr-TR" sz="1400" dirty="0" smtClean="0">
                <a:solidFill>
                  <a:srgbClr val="002060"/>
                </a:solidFill>
              </a:rPr>
              <a:t>      Raporuna    </a:t>
            </a:r>
            <a:r>
              <a:rPr lang="tr-TR" sz="1400" dirty="0">
                <a:solidFill>
                  <a:srgbClr val="002060"/>
                </a:solidFill>
              </a:rPr>
              <a:t>tıklayarak Bilgi Girişi yapmaları gereken bölümleri görebilirler.</a:t>
            </a:r>
          </a:p>
          <a:p>
            <a:pPr algn="just"/>
            <a:r>
              <a:rPr lang="tr-TR" sz="1400" dirty="0">
                <a:solidFill>
                  <a:srgbClr val="002060"/>
                </a:solidFill>
              </a:rPr>
              <a:t>  </a:t>
            </a:r>
            <a:r>
              <a:rPr lang="tr-TR" sz="1400" dirty="0" smtClean="0">
                <a:solidFill>
                  <a:srgbClr val="002060"/>
                </a:solidFill>
              </a:rPr>
              <a:t>    Kurum </a:t>
            </a:r>
            <a:r>
              <a:rPr lang="tr-TR" sz="1400" dirty="0">
                <a:solidFill>
                  <a:srgbClr val="002060"/>
                </a:solidFill>
              </a:rPr>
              <a:t>Durum Raporunda Bilgi girişi yapması gereken hiç bölüm bulunmayan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okullarımız </a:t>
            </a:r>
            <a:r>
              <a:rPr lang="tr-TR" sz="1400" dirty="0">
                <a:solidFill>
                  <a:srgbClr val="002060"/>
                </a:solidFill>
              </a:rPr>
              <a:t>Eğitim Olanakları Menüsünden Kurumları içerisinde Kütüphaneleri mevcut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ise </a:t>
            </a:r>
            <a:r>
              <a:rPr lang="tr-TR" sz="1400" dirty="0">
                <a:solidFill>
                  <a:srgbClr val="002060"/>
                </a:solidFill>
              </a:rPr>
              <a:t>Kütüphane bilgilerini ve Bilişim ve İnternet Çevre Birimleri Menüsünü doldurup </a:t>
            </a:r>
            <a:endParaRPr lang="tr-TR" sz="1400" dirty="0" smtClean="0">
              <a:solidFill>
                <a:srgbClr val="002060"/>
              </a:solidFill>
            </a:endParaRPr>
          </a:p>
          <a:p>
            <a:pPr algn="just"/>
            <a:r>
              <a:rPr lang="tr-TR" sz="1400" dirty="0">
                <a:solidFill>
                  <a:srgbClr val="002060"/>
                </a:solidFill>
              </a:rPr>
              <a:t> </a:t>
            </a:r>
            <a:r>
              <a:rPr lang="tr-TR" sz="1400" dirty="0" smtClean="0">
                <a:solidFill>
                  <a:srgbClr val="002060"/>
                </a:solidFill>
              </a:rPr>
              <a:t>     kaydetmelidir</a:t>
            </a:r>
            <a:r>
              <a:rPr lang="tr-TR" sz="1400" dirty="0">
                <a:solidFill>
                  <a:srgbClr val="002060"/>
                </a:solidFill>
              </a:rPr>
              <a:t>.</a:t>
            </a:r>
          </a:p>
          <a:p>
            <a:pPr marL="285750" indent="-285750" algn="just">
              <a:buFont typeface="Arial" charset="0"/>
              <a:buChar char="•"/>
            </a:pPr>
            <a:r>
              <a:rPr lang="tr-TR" sz="1400" dirty="0" smtClean="0">
                <a:solidFill>
                  <a:srgbClr val="002060"/>
                </a:solidFill>
              </a:rPr>
              <a:t>Kurum </a:t>
            </a:r>
            <a:r>
              <a:rPr lang="tr-TR" sz="1400" dirty="0">
                <a:solidFill>
                  <a:srgbClr val="002060"/>
                </a:solidFill>
              </a:rPr>
              <a:t>Durum Raporunda şekilde görüldüğü gibi kurumun bilgi girişi yapması gereken </a:t>
            </a:r>
            <a:r>
              <a:rPr lang="tr-TR" sz="1400" dirty="0" smtClean="0">
                <a:solidFill>
                  <a:srgbClr val="002060"/>
                </a:solidFill>
              </a:rPr>
              <a:t>bölümler </a:t>
            </a:r>
            <a:r>
              <a:rPr lang="tr-TR" sz="1400" dirty="0">
                <a:solidFill>
                  <a:srgbClr val="002060"/>
                </a:solidFill>
              </a:rPr>
              <a:t>kırmızı renkle gösterilmektedir. Kurum Yetkilisi soldaki menüden yukarıda görülen bölümleri bulur ve bilgi girişlerini yaparak kaydeder. Bilgi Girişi yapılan menüler gri bir renk alır.</a:t>
            </a:r>
          </a:p>
          <a:p>
            <a:endParaRPr lang="tr-TR" dirty="0"/>
          </a:p>
        </p:txBody>
      </p:sp>
    </p:spTree>
    <p:extLst>
      <p:ext uri="{BB962C8B-B14F-4D97-AF65-F5344CB8AC3E}">
        <p14:creationId xmlns:p14="http://schemas.microsoft.com/office/powerpoint/2010/main" val="3303532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548680"/>
            <a:ext cx="8280920" cy="5688632"/>
          </a:xfrm>
        </p:spPr>
        <p:txBody>
          <a:bodyPr>
            <a:noAutofit/>
          </a:bodyPr>
          <a:lstStyle/>
          <a:p>
            <a:endParaRPr lang="tr-TR" dirty="0" smtClean="0">
              <a:solidFill>
                <a:srgbClr val="002060"/>
              </a:solidFill>
            </a:endParaRPr>
          </a:p>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a:p>
            <a:r>
              <a:rPr lang="tr-TR" sz="1800" dirty="0" smtClean="0">
                <a:solidFill>
                  <a:srgbClr val="002060"/>
                </a:solidFill>
              </a:rPr>
              <a:t>Motorlu Taşıt ve Sürücü Kursları, Özel Dershaneler (geçmiş dönem bilgilerini), Özel </a:t>
            </a:r>
            <a:r>
              <a:rPr lang="tr-TR" sz="1800" dirty="0" err="1" smtClean="0">
                <a:solidFill>
                  <a:srgbClr val="002060"/>
                </a:solidFill>
              </a:rPr>
              <a:t>Etüd</a:t>
            </a:r>
            <a:r>
              <a:rPr lang="tr-TR" sz="1800" dirty="0" smtClean="0">
                <a:solidFill>
                  <a:srgbClr val="002060"/>
                </a:solidFill>
              </a:rPr>
              <a:t> Eğitim Merkezleri, Özel Muhtelif Kurslar, Özel Eğitim ve Rehabilitasyon Merkezleri  slaytlarda belirtilen bilgi ekranlarını doldurup kaydetmelidirler. </a:t>
            </a:r>
          </a:p>
          <a:p>
            <a:endParaRPr lang="tr-TR" sz="1800" dirty="0">
              <a:solidFill>
                <a:srgbClr val="002060"/>
              </a:solidFill>
            </a:endParaRPr>
          </a:p>
          <a:p>
            <a:pPr marL="0" indent="0">
              <a:buNone/>
            </a:pPr>
            <a:endParaRPr lang="tr-TR" sz="1800" dirty="0" smtClean="0">
              <a:solidFill>
                <a:srgbClr val="002060"/>
              </a:solidFill>
            </a:endParaRPr>
          </a:p>
          <a:p>
            <a:pPr algn="just"/>
            <a:r>
              <a:rPr lang="tr-TR" sz="1800" dirty="0" smtClean="0">
                <a:solidFill>
                  <a:srgbClr val="002060"/>
                </a:solidFill>
              </a:rPr>
              <a:t>Özel Öğretim kurumlarındaki kursiyer sayılarına 1 Eylül 2014-1 Eylül 2015 dönemindeki öğrenci sayıları yazılacaktır. (</a:t>
            </a:r>
            <a:r>
              <a:rPr lang="tr-TR" sz="1800" dirty="0" smtClean="0">
                <a:solidFill>
                  <a:srgbClr val="C00000"/>
                </a:solidFill>
              </a:rPr>
              <a:t>Mevcut öğrenci sayıları yazılmayacaktır</a:t>
            </a:r>
            <a:r>
              <a:rPr lang="tr-TR" sz="1800" dirty="0" smtClean="0">
                <a:solidFill>
                  <a:srgbClr val="002060"/>
                </a:solidFill>
              </a:rPr>
              <a:t>.)</a:t>
            </a:r>
          </a:p>
          <a:p>
            <a:pPr marL="0" indent="0" algn="just">
              <a:buNone/>
            </a:pPr>
            <a:endParaRPr lang="tr-TR" sz="1800" dirty="0">
              <a:solidFill>
                <a:srgbClr val="002060"/>
              </a:solidFill>
            </a:endParaRPr>
          </a:p>
          <a:p>
            <a:pPr marL="0" indent="0">
              <a:buNone/>
            </a:pPr>
            <a:endParaRPr lang="tr-TR" sz="1800" dirty="0" smtClean="0">
              <a:solidFill>
                <a:srgbClr val="002060"/>
              </a:solidFill>
            </a:endParaRPr>
          </a:p>
          <a:p>
            <a:r>
              <a:rPr lang="tr-TR" sz="1800" dirty="0" smtClean="0">
                <a:solidFill>
                  <a:srgbClr val="002060"/>
                </a:solidFill>
              </a:rPr>
              <a:t>Özel Öğretim kurumlarında personel, öğretmen ve öğretici sayılarına </a:t>
            </a:r>
            <a:r>
              <a:rPr lang="tr-TR" sz="1800" dirty="0" smtClean="0">
                <a:solidFill>
                  <a:srgbClr val="C00000"/>
                </a:solidFill>
              </a:rPr>
              <a:t>formun doldurulduğu tarihteki bilgiler </a:t>
            </a:r>
            <a:r>
              <a:rPr lang="tr-TR" sz="1800" dirty="0" smtClean="0">
                <a:solidFill>
                  <a:srgbClr val="002060"/>
                </a:solidFill>
              </a:rPr>
              <a:t>girilecektir.</a:t>
            </a:r>
          </a:p>
          <a:p>
            <a:pPr marL="0" indent="0">
              <a:buNone/>
            </a:pPr>
            <a:endParaRPr lang="tr-TR" sz="1800" dirty="0" smtClean="0">
              <a:solidFill>
                <a:srgbClr val="002060"/>
              </a:solidFill>
            </a:endParaRPr>
          </a:p>
          <a:p>
            <a:pPr marL="0" indent="0">
              <a:buNone/>
            </a:pPr>
            <a:endParaRPr lang="tr-TR" sz="1800" dirty="0" smtClean="0">
              <a:solidFill>
                <a:srgbClr val="002060"/>
              </a:solidFill>
            </a:endParaRPr>
          </a:p>
          <a:p>
            <a:r>
              <a:rPr lang="tr-TR" sz="1800" dirty="0" smtClean="0">
                <a:solidFill>
                  <a:srgbClr val="002060"/>
                </a:solidFill>
              </a:rPr>
              <a:t>(Tahsis Durumu, Lojman Durumu, Bilgisayar Laboratuarları/ BT Sınıfları vb. ekranlarda herhangi bir bilgi girişi yapmayacaklarsa boş olarak kaydedeceklerdir.)</a:t>
            </a:r>
          </a:p>
          <a:p>
            <a:endParaRPr lang="tr-TR" sz="1800" dirty="0">
              <a:solidFill>
                <a:srgbClr val="002060"/>
              </a:solidFill>
            </a:endParaRPr>
          </a:p>
          <a:p>
            <a:endParaRPr lang="tr-TR" dirty="0">
              <a:solidFill>
                <a:srgbClr val="00B050"/>
              </a:solidFill>
            </a:endParaRPr>
          </a:p>
          <a:p>
            <a:endParaRPr lang="tr-TR" dirty="0">
              <a:solidFill>
                <a:srgbClr val="002060"/>
              </a:solidFill>
            </a:endParaRPr>
          </a:p>
          <a:p>
            <a:endParaRPr lang="tr-TR" dirty="0">
              <a:solidFill>
                <a:srgbClr val="002060"/>
              </a:solidFill>
            </a:endParaRPr>
          </a:p>
          <a:p>
            <a:endParaRPr lang="tr-TR" dirty="0"/>
          </a:p>
        </p:txBody>
      </p:sp>
    </p:spTree>
    <p:extLst>
      <p:ext uri="{BB962C8B-B14F-4D97-AF65-F5344CB8AC3E}">
        <p14:creationId xmlns:p14="http://schemas.microsoft.com/office/powerpoint/2010/main" val="1890872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09478" y="548680"/>
            <a:ext cx="5400600" cy="400110"/>
          </a:xfrm>
          <a:prstGeom prst="rect">
            <a:avLst/>
          </a:prstGeom>
          <a:solidFill>
            <a:schemeClr val="bg1"/>
          </a:solidFill>
          <a:ln>
            <a:solidFill>
              <a:schemeClr val="tx1"/>
            </a:solidFill>
          </a:ln>
        </p:spPr>
        <p:txBody>
          <a:bodyPr wrap="square" rtlCol="0">
            <a:spAutoFit/>
          </a:bodyPr>
          <a:lstStyle/>
          <a:p>
            <a:r>
              <a:rPr lang="tr-TR" sz="2000" b="1" dirty="0" smtClean="0"/>
              <a:t>MOTORLU TAŞIT ve SÜRÜCÜ KURSLARI</a:t>
            </a:r>
            <a:endParaRPr lang="tr-TR" sz="2000" b="1"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20" y="1196753"/>
            <a:ext cx="8867775"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11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476672"/>
            <a:ext cx="7992888" cy="5760640"/>
          </a:xfrm>
        </p:spPr>
        <p:txBody>
          <a:bodyPr>
            <a:normAutofit/>
          </a:bodyPr>
          <a:lstStyle/>
          <a:p>
            <a:r>
              <a:rPr lang="tr-TR" altLang="tr-TR" sz="1800" dirty="0" smtClean="0">
                <a:solidFill>
                  <a:srgbClr val="002060"/>
                </a:solidFill>
              </a:rPr>
              <a:t>2015 </a:t>
            </a:r>
            <a:r>
              <a:rPr lang="tr-TR" altLang="tr-TR" sz="1800" dirty="0">
                <a:solidFill>
                  <a:srgbClr val="002060"/>
                </a:solidFill>
              </a:rPr>
              <a:t>– </a:t>
            </a:r>
            <a:r>
              <a:rPr lang="tr-TR" altLang="tr-TR" sz="1800" dirty="0" smtClean="0">
                <a:solidFill>
                  <a:srgbClr val="002060"/>
                </a:solidFill>
              </a:rPr>
              <a:t>2016 </a:t>
            </a:r>
            <a:r>
              <a:rPr lang="tr-TR" altLang="tr-TR" sz="1800" dirty="0">
                <a:solidFill>
                  <a:srgbClr val="002060"/>
                </a:solidFill>
              </a:rPr>
              <a:t>Eğitim Öğretim Yılı Eğitim </a:t>
            </a:r>
            <a:r>
              <a:rPr lang="tr-TR" altLang="tr-TR" sz="1800" dirty="0" smtClean="0">
                <a:solidFill>
                  <a:srgbClr val="002060"/>
                </a:solidFill>
              </a:rPr>
              <a:t>İstatistikleri;</a:t>
            </a:r>
            <a:endParaRPr lang="tr-TR" altLang="tr-TR" sz="1800" dirty="0">
              <a:solidFill>
                <a:srgbClr val="002060"/>
              </a:solidFill>
            </a:endParaRPr>
          </a:p>
          <a:p>
            <a:endParaRPr lang="tr-TR" altLang="tr-TR" sz="1800" dirty="0">
              <a:solidFill>
                <a:srgbClr val="002060"/>
              </a:solidFill>
            </a:endParaRPr>
          </a:p>
          <a:p>
            <a:pPr marL="0" indent="0">
              <a:buNone/>
            </a:pPr>
            <a:r>
              <a:rPr lang="tr-TR" altLang="tr-TR" dirty="0">
                <a:solidFill>
                  <a:srgbClr val="002060"/>
                </a:solidFill>
              </a:rPr>
              <a:t>	</a:t>
            </a:r>
            <a:r>
              <a:rPr lang="tr-TR" altLang="tr-TR" dirty="0" smtClean="0">
                <a:solidFill>
                  <a:srgbClr val="002060"/>
                </a:solidFill>
              </a:rPr>
              <a:t>*</a:t>
            </a:r>
            <a:r>
              <a:rPr lang="tr-TR" altLang="tr-TR" b="1" dirty="0" smtClean="0">
                <a:solidFill>
                  <a:srgbClr val="002060"/>
                </a:solidFill>
              </a:rPr>
              <a:t> </a:t>
            </a:r>
            <a:r>
              <a:rPr lang="tr-TR" altLang="tr-TR" b="1" dirty="0" smtClean="0">
                <a:solidFill>
                  <a:schemeClr val="accent1"/>
                </a:solidFill>
              </a:rPr>
              <a:t>MEİS</a:t>
            </a:r>
            <a:r>
              <a:rPr lang="tr-TR" altLang="tr-TR" b="1" dirty="0" smtClean="0">
                <a:solidFill>
                  <a:srgbClr val="002060"/>
                </a:solidFill>
              </a:rPr>
              <a:t> </a:t>
            </a:r>
            <a:r>
              <a:rPr lang="tr-TR" altLang="tr-TR" dirty="0" smtClean="0">
                <a:solidFill>
                  <a:srgbClr val="002060"/>
                </a:solidFill>
              </a:rPr>
              <a:t>Modülü</a:t>
            </a:r>
            <a:endParaRPr lang="tr-TR" altLang="tr-TR" dirty="0">
              <a:solidFill>
                <a:srgbClr val="002060"/>
              </a:solidFill>
            </a:endParaRPr>
          </a:p>
          <a:p>
            <a:pPr marL="0" indent="0">
              <a:buNone/>
            </a:pPr>
            <a:r>
              <a:rPr lang="tr-TR" altLang="tr-TR" dirty="0">
                <a:solidFill>
                  <a:srgbClr val="002060"/>
                </a:solidFill>
              </a:rPr>
              <a:t>	</a:t>
            </a:r>
            <a:r>
              <a:rPr lang="tr-TR" altLang="tr-TR" dirty="0" smtClean="0">
                <a:solidFill>
                  <a:srgbClr val="002060"/>
                </a:solidFill>
              </a:rPr>
              <a:t>* </a:t>
            </a:r>
            <a:r>
              <a:rPr lang="tr-TR" altLang="tr-TR" b="1" dirty="0">
                <a:solidFill>
                  <a:schemeClr val="accent1"/>
                </a:solidFill>
              </a:rPr>
              <a:t>E-Yaygın</a:t>
            </a:r>
            <a:r>
              <a:rPr lang="tr-TR" altLang="tr-TR" dirty="0">
                <a:solidFill>
                  <a:srgbClr val="002060"/>
                </a:solidFill>
              </a:rPr>
              <a:t> Modülü</a:t>
            </a:r>
          </a:p>
          <a:p>
            <a:pPr marL="0" indent="0">
              <a:buNone/>
            </a:pPr>
            <a:r>
              <a:rPr lang="tr-TR" altLang="tr-TR" dirty="0">
                <a:solidFill>
                  <a:srgbClr val="002060"/>
                </a:solidFill>
              </a:rPr>
              <a:t>	</a:t>
            </a:r>
            <a:r>
              <a:rPr lang="tr-TR" altLang="tr-TR" dirty="0" smtClean="0">
                <a:solidFill>
                  <a:srgbClr val="002060"/>
                </a:solidFill>
              </a:rPr>
              <a:t>* </a:t>
            </a:r>
            <a:r>
              <a:rPr lang="tr-TR" altLang="tr-TR" b="1" dirty="0">
                <a:solidFill>
                  <a:schemeClr val="accent1"/>
                </a:solidFill>
              </a:rPr>
              <a:t>E- Okul</a:t>
            </a:r>
            <a:r>
              <a:rPr lang="tr-TR" altLang="tr-TR" dirty="0">
                <a:solidFill>
                  <a:schemeClr val="accent1"/>
                </a:solidFill>
              </a:rPr>
              <a:t> </a:t>
            </a:r>
            <a:r>
              <a:rPr lang="tr-TR" altLang="tr-TR" dirty="0">
                <a:solidFill>
                  <a:srgbClr val="002060"/>
                </a:solidFill>
              </a:rPr>
              <a:t>Yönetim Bilgi Sistemi </a:t>
            </a:r>
          </a:p>
          <a:p>
            <a:pPr marL="0" indent="0">
              <a:buNone/>
            </a:pPr>
            <a:r>
              <a:rPr lang="tr-TR" altLang="tr-TR" sz="1800" dirty="0" smtClean="0">
                <a:solidFill>
                  <a:srgbClr val="002060"/>
                </a:solidFill>
              </a:rPr>
              <a:t>     kullanılarak </a:t>
            </a:r>
            <a:r>
              <a:rPr lang="tr-TR" altLang="tr-TR" sz="1800" dirty="0">
                <a:solidFill>
                  <a:srgbClr val="002060"/>
                </a:solidFill>
              </a:rPr>
              <a:t>derlenecektir. </a:t>
            </a:r>
            <a:endParaRPr lang="tr-TR" altLang="tr-TR" sz="1800" dirty="0" smtClean="0">
              <a:solidFill>
                <a:srgbClr val="002060"/>
              </a:solidFill>
            </a:endParaRPr>
          </a:p>
          <a:p>
            <a:pPr marL="0" indent="0">
              <a:buNone/>
            </a:pPr>
            <a:endParaRPr lang="tr-TR" altLang="tr-TR" dirty="0" smtClean="0"/>
          </a:p>
          <a:p>
            <a:pPr marL="0" indent="0">
              <a:buNone/>
            </a:pPr>
            <a:r>
              <a:rPr lang="tr-TR" altLang="tr-TR" dirty="0" smtClean="0"/>
              <a:t> </a:t>
            </a:r>
            <a:r>
              <a:rPr lang="tr-TR" sz="3200" b="1" i="1" dirty="0">
                <a:solidFill>
                  <a:srgbClr val="C00000"/>
                </a:solidFill>
              </a:rPr>
              <a:t>2015-2016  Eğitim ve öğretim </a:t>
            </a:r>
            <a:r>
              <a:rPr lang="tr-TR" sz="3200" b="1" i="1" dirty="0" smtClean="0">
                <a:solidFill>
                  <a:srgbClr val="C00000"/>
                </a:solidFill>
              </a:rPr>
              <a:t>yılında; </a:t>
            </a:r>
          </a:p>
          <a:p>
            <a:pPr marL="0" indent="0">
              <a:buNone/>
            </a:pPr>
            <a:r>
              <a:rPr lang="tr-TR" altLang="tr-TR" b="1" i="1" dirty="0">
                <a:solidFill>
                  <a:srgbClr val="C00000"/>
                </a:solidFill>
              </a:rPr>
              <a:t> </a:t>
            </a:r>
            <a:r>
              <a:rPr lang="tr-TR" altLang="tr-TR" sz="1800" dirty="0" smtClean="0">
                <a:solidFill>
                  <a:srgbClr val="002060"/>
                </a:solidFill>
              </a:rPr>
              <a:t>Bilgilerin </a:t>
            </a:r>
            <a:r>
              <a:rPr lang="tr-TR" altLang="tr-TR" sz="1800" dirty="0">
                <a:solidFill>
                  <a:srgbClr val="002060"/>
                </a:solidFill>
              </a:rPr>
              <a:t>elektronik ortamda doğru alınabilmesi </a:t>
            </a:r>
            <a:r>
              <a:rPr lang="tr-TR" altLang="tr-TR" sz="1800" dirty="0" smtClean="0">
                <a:solidFill>
                  <a:srgbClr val="002060"/>
                </a:solidFill>
              </a:rPr>
              <a:t>ve güvenilir</a:t>
            </a:r>
            <a:r>
              <a:rPr lang="tr-TR" altLang="tr-TR" sz="1800" dirty="0">
                <a:solidFill>
                  <a:srgbClr val="002060"/>
                </a:solidFill>
              </a:rPr>
              <a:t>, </a:t>
            </a:r>
            <a:r>
              <a:rPr lang="tr-TR" altLang="tr-TR" sz="1800" dirty="0" smtClean="0">
                <a:solidFill>
                  <a:srgbClr val="002060"/>
                </a:solidFill>
              </a:rPr>
              <a:t>tutarlı </a:t>
            </a:r>
            <a:r>
              <a:rPr lang="tr-TR" altLang="tr-TR" sz="1800" dirty="0">
                <a:solidFill>
                  <a:srgbClr val="002060"/>
                </a:solidFill>
              </a:rPr>
              <a:t>istatistikler </a:t>
            </a:r>
            <a:r>
              <a:rPr lang="tr-TR" altLang="tr-TR" sz="1800" dirty="0" smtClean="0">
                <a:solidFill>
                  <a:srgbClr val="002060"/>
                </a:solidFill>
              </a:rPr>
              <a:t>  </a:t>
            </a:r>
          </a:p>
          <a:p>
            <a:pPr marL="0" indent="0">
              <a:buNone/>
            </a:pPr>
            <a:r>
              <a:rPr lang="tr-TR" altLang="tr-TR" sz="1800" dirty="0">
                <a:solidFill>
                  <a:srgbClr val="002060"/>
                </a:solidFill>
              </a:rPr>
              <a:t> </a:t>
            </a:r>
            <a:r>
              <a:rPr lang="tr-TR" altLang="tr-TR" sz="1800" dirty="0" smtClean="0">
                <a:solidFill>
                  <a:srgbClr val="002060"/>
                </a:solidFill>
              </a:rPr>
              <a:t>üretilebilmesi </a:t>
            </a:r>
            <a:r>
              <a:rPr lang="tr-TR" altLang="tr-TR" sz="1800" dirty="0">
                <a:solidFill>
                  <a:srgbClr val="002060"/>
                </a:solidFill>
              </a:rPr>
              <a:t>için </a:t>
            </a:r>
            <a:r>
              <a:rPr lang="tr-TR" altLang="tr-TR" sz="1800" b="1" dirty="0">
                <a:solidFill>
                  <a:srgbClr val="002060"/>
                </a:solidFill>
              </a:rPr>
              <a:t>İl / İlçe Milli </a:t>
            </a:r>
            <a:r>
              <a:rPr lang="tr-TR" altLang="tr-TR" sz="1800" b="1" dirty="0" smtClean="0">
                <a:solidFill>
                  <a:srgbClr val="002060"/>
                </a:solidFill>
              </a:rPr>
              <a:t> Eğitim Müdürlükleri ile </a:t>
            </a:r>
            <a:r>
              <a:rPr lang="tr-TR" altLang="tr-TR" sz="1800" b="1" dirty="0">
                <a:solidFill>
                  <a:srgbClr val="002060"/>
                </a:solidFill>
              </a:rPr>
              <a:t>okul ve </a:t>
            </a:r>
            <a:r>
              <a:rPr lang="tr-TR" altLang="tr-TR" sz="1800" b="1" dirty="0" smtClean="0">
                <a:solidFill>
                  <a:srgbClr val="002060"/>
                </a:solidFill>
              </a:rPr>
              <a:t>  </a:t>
            </a:r>
          </a:p>
          <a:p>
            <a:pPr marL="0" indent="0">
              <a:buNone/>
            </a:pPr>
            <a:r>
              <a:rPr lang="tr-TR" altLang="tr-TR" sz="1800" b="1" dirty="0">
                <a:solidFill>
                  <a:srgbClr val="002060"/>
                </a:solidFill>
              </a:rPr>
              <a:t> </a:t>
            </a:r>
            <a:r>
              <a:rPr lang="tr-TR" altLang="tr-TR" sz="1800" b="1" dirty="0" smtClean="0">
                <a:solidFill>
                  <a:srgbClr val="002060"/>
                </a:solidFill>
              </a:rPr>
              <a:t>kurumlarımızın</a:t>
            </a:r>
            <a:r>
              <a:rPr lang="tr-TR" altLang="tr-TR" sz="1800" dirty="0" smtClean="0">
                <a:solidFill>
                  <a:srgbClr val="002060"/>
                </a:solidFill>
              </a:rPr>
              <a:t> </a:t>
            </a:r>
            <a:r>
              <a:rPr lang="tr-TR" altLang="tr-TR" sz="1800" dirty="0">
                <a:solidFill>
                  <a:srgbClr val="002060"/>
                </a:solidFill>
              </a:rPr>
              <a:t>yapması </a:t>
            </a:r>
            <a:r>
              <a:rPr lang="tr-TR" altLang="tr-TR" sz="1800" dirty="0" smtClean="0">
                <a:solidFill>
                  <a:srgbClr val="002060"/>
                </a:solidFill>
              </a:rPr>
              <a:t>gereken </a:t>
            </a:r>
            <a:r>
              <a:rPr lang="tr-TR" altLang="tr-TR" sz="1800" dirty="0">
                <a:solidFill>
                  <a:srgbClr val="002060"/>
                </a:solidFill>
              </a:rPr>
              <a:t>işlemler aşağıda açıklanmıştır</a:t>
            </a:r>
            <a:r>
              <a:rPr lang="tr-TR" altLang="tr-TR" dirty="0">
                <a:solidFill>
                  <a:srgbClr val="002060"/>
                </a:solidFill>
              </a:rPr>
              <a:t>.</a:t>
            </a:r>
          </a:p>
          <a:p>
            <a:endParaRPr lang="tr-TR" dirty="0"/>
          </a:p>
        </p:txBody>
      </p:sp>
    </p:spTree>
    <p:extLst>
      <p:ext uri="{BB962C8B-B14F-4D97-AF65-F5344CB8AC3E}">
        <p14:creationId xmlns:p14="http://schemas.microsoft.com/office/powerpoint/2010/main" val="212955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txBox="1">
            <a:spLocks noGrp="1"/>
          </p:cNvSpPr>
          <p:nvPr>
            <p:ph idx="1"/>
          </p:nvPr>
        </p:nvSpPr>
        <p:spPr>
          <a:xfrm>
            <a:off x="611560" y="1570381"/>
            <a:ext cx="7632848" cy="3477875"/>
          </a:xfrm>
          <a:prstGeom prst="rect">
            <a:avLst/>
          </a:prstGeom>
          <a:solidFill>
            <a:schemeClr val="bg1"/>
          </a:solidFill>
        </p:spPr>
        <p:txBody>
          <a:bodyPr wrap="square" rtlCol="0">
            <a:spAutoFit/>
          </a:bodyPr>
          <a:lstStyle/>
          <a:p>
            <a:pPr marL="0" indent="0">
              <a:buNone/>
            </a:pPr>
            <a:r>
              <a:rPr lang="tr-TR" sz="2000" b="1" u="sng" dirty="0" smtClean="0"/>
              <a:t>Dershaneler</a:t>
            </a:r>
            <a:r>
              <a:rPr lang="tr-TR" sz="2000" b="1" u="sng" smtClean="0"/>
              <a:t>; </a:t>
            </a:r>
          </a:p>
          <a:p>
            <a:pPr marL="0" indent="0">
              <a:buNone/>
            </a:pPr>
            <a:endParaRPr lang="tr-TR" sz="2000" b="1" u="sng" dirty="0" smtClean="0"/>
          </a:p>
          <a:p>
            <a:pPr marL="285750" indent="-285750" algn="just">
              <a:buFont typeface="Arial" pitchFamily="34" charset="0"/>
              <a:buChar char="•"/>
            </a:pPr>
            <a:r>
              <a:rPr lang="tr-TR" sz="2000" dirty="0" smtClean="0">
                <a:solidFill>
                  <a:srgbClr val="FF0000"/>
                </a:solidFill>
              </a:rPr>
              <a:t>eski kurum kodu </a:t>
            </a:r>
            <a:r>
              <a:rPr lang="tr-TR" sz="2000" dirty="0" smtClean="0"/>
              <a:t>ile geçmiş döneme ait kursiyer bilgilerini </a:t>
            </a:r>
            <a:r>
              <a:rPr lang="tr-TR" sz="2000" dirty="0" smtClean="0">
                <a:solidFill>
                  <a:srgbClr val="FF0000"/>
                </a:solidFill>
              </a:rPr>
              <a:t>MEİS</a:t>
            </a:r>
            <a:r>
              <a:rPr lang="tr-TR" sz="2000" dirty="0" smtClean="0"/>
              <a:t> modülünden gireceklerdir.</a:t>
            </a:r>
          </a:p>
          <a:p>
            <a:pPr marL="285750" indent="-285750" algn="just">
              <a:buFont typeface="Arial" pitchFamily="34" charset="0"/>
              <a:buChar char="•"/>
            </a:pPr>
            <a:endParaRPr lang="tr-TR" sz="2000" dirty="0"/>
          </a:p>
          <a:p>
            <a:pPr marL="285750" indent="-285750" algn="just">
              <a:buFont typeface="Arial" pitchFamily="34" charset="0"/>
              <a:buChar char="•"/>
            </a:pPr>
            <a:r>
              <a:rPr lang="tr-TR" sz="2000" dirty="0" smtClean="0">
                <a:solidFill>
                  <a:srgbClr val="FF0000"/>
                </a:solidFill>
              </a:rPr>
              <a:t>yeni kurum kodu </a:t>
            </a:r>
            <a:r>
              <a:rPr lang="tr-TR" sz="2000" dirty="0" smtClean="0"/>
              <a:t>ile 2015-2016  dönemi öğrenci , bina ve bina kullanım bilgilerini </a:t>
            </a:r>
            <a:r>
              <a:rPr lang="tr-TR" sz="2000" dirty="0" smtClean="0">
                <a:solidFill>
                  <a:srgbClr val="FF0000"/>
                </a:solidFill>
              </a:rPr>
              <a:t>E-Okul</a:t>
            </a:r>
            <a:r>
              <a:rPr lang="tr-TR" sz="2000" dirty="0" smtClean="0"/>
              <a:t> modülünden ;</a:t>
            </a:r>
          </a:p>
          <a:p>
            <a:pPr algn="just"/>
            <a:r>
              <a:rPr lang="tr-TR" sz="2000" dirty="0" smtClean="0"/>
              <a:t> yine aynı şekilde yeni döneme ait eğitim olanakları (kütüphane kullanım- materyal, bilişim internet çevre birimleri vb.) ve öğretmen bilgilerini </a:t>
            </a:r>
            <a:r>
              <a:rPr lang="tr-TR" sz="2000" dirty="0" smtClean="0">
                <a:solidFill>
                  <a:srgbClr val="FF0000"/>
                </a:solidFill>
              </a:rPr>
              <a:t>MEİS</a:t>
            </a:r>
            <a:r>
              <a:rPr lang="tr-TR" sz="2000" dirty="0" smtClean="0"/>
              <a:t>  modülünden girmeleri gerekmektedir</a:t>
            </a:r>
            <a:endParaRPr lang="tr-TR" sz="2000" dirty="0"/>
          </a:p>
        </p:txBody>
      </p:sp>
    </p:spTree>
    <p:extLst>
      <p:ext uri="{BB962C8B-B14F-4D97-AF65-F5344CB8AC3E}">
        <p14:creationId xmlns:p14="http://schemas.microsoft.com/office/powerpoint/2010/main" val="1608439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04" y="969328"/>
            <a:ext cx="8972550" cy="588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036107" y="436067"/>
            <a:ext cx="3096344"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ÖZEL DERSHANELER</a:t>
            </a:r>
          </a:p>
        </p:txBody>
      </p:sp>
    </p:spTree>
    <p:extLst>
      <p:ext uri="{BB962C8B-B14F-4D97-AF65-F5344CB8AC3E}">
        <p14:creationId xmlns:p14="http://schemas.microsoft.com/office/powerpoint/2010/main" val="3525498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70" y="1400140"/>
            <a:ext cx="9040465" cy="545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699792" y="548680"/>
            <a:ext cx="4032448"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ETÜD EĞİTİM MERKEZLERİ</a:t>
            </a:r>
          </a:p>
        </p:txBody>
      </p:sp>
      <p:sp>
        <p:nvSpPr>
          <p:cNvPr id="6" name="Metin kutusu 5"/>
          <p:cNvSpPr txBox="1"/>
          <p:nvPr/>
        </p:nvSpPr>
        <p:spPr>
          <a:xfrm>
            <a:off x="107504" y="6165304"/>
            <a:ext cx="9036496" cy="369332"/>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val="414305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55776" y="425684"/>
            <a:ext cx="3672408" cy="400110"/>
          </a:xfrm>
          <a:prstGeom prst="rect">
            <a:avLst/>
          </a:prstGeom>
          <a:solidFill>
            <a:schemeClr val="bg1"/>
          </a:solidFill>
          <a:ln>
            <a:solidFill>
              <a:schemeClr val="tx1"/>
            </a:solidFill>
          </a:ln>
        </p:spPr>
        <p:txBody>
          <a:bodyPr wrap="square" rtlCol="0">
            <a:spAutoFit/>
          </a:bodyPr>
          <a:lstStyle>
            <a:defPPr>
              <a:defRPr lang="tr-TR"/>
            </a:defPPr>
            <a:lvl1pPr>
              <a:defRPr sz="2000" b="1"/>
            </a:lvl1pPr>
          </a:lstStyle>
          <a:p>
            <a:r>
              <a:rPr lang="tr-TR" dirty="0"/>
              <a:t>ÖZEL MUHTELİF KURSLAR</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79" y="992163"/>
            <a:ext cx="8324850" cy="5857875"/>
          </a:xfrm>
          <a:prstGeom prst="rect">
            <a:avLst/>
          </a:prstGeom>
          <a:solidFill>
            <a:schemeClr val="bg1"/>
          </a:solidFill>
          <a:ln>
            <a:solidFill>
              <a:schemeClr val="tx1"/>
            </a:solidFill>
          </a:ln>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80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568424"/>
            <a:ext cx="6696744" cy="400110"/>
          </a:xfrm>
          <a:solidFill>
            <a:schemeClr val="bg1"/>
          </a:solidFill>
          <a:ln>
            <a:solidFill>
              <a:schemeClr val="tx1"/>
            </a:solidFill>
          </a:ln>
        </p:spPr>
        <p:txBody>
          <a:bodyPr wrap="square" rtlCol="0">
            <a:spAutoFit/>
          </a:bodyPr>
          <a:lstStyle/>
          <a:p>
            <a:r>
              <a:rPr lang="tr-TR" sz="2000" b="1" dirty="0">
                <a:solidFill>
                  <a:schemeClr val="tx1"/>
                </a:solidFill>
                <a:latin typeface="+mn-lt"/>
                <a:ea typeface="+mn-ea"/>
                <a:cs typeface="+mn-cs"/>
              </a:rPr>
              <a:t>ÖZEL EĞİTİM ve REHABİLİTASYON MERKEZLERİ</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0" y="980728"/>
            <a:ext cx="86487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757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767536"/>
          </a:xfrm>
        </p:spPr>
        <p:txBody>
          <a:bodyPr/>
          <a:lstStyle/>
          <a:p>
            <a:r>
              <a:rPr lang="tr-TR" sz="1800" dirty="0" smtClean="0">
                <a:solidFill>
                  <a:srgbClr val="002060"/>
                </a:solidFill>
              </a:rPr>
              <a:t>Okullaşma oranları Bakanlığımız Strateji Geliştirme Başkanlığı tarafından </a:t>
            </a:r>
          </a:p>
          <a:p>
            <a:pPr marL="0" indent="0">
              <a:buNone/>
            </a:pPr>
            <a:endParaRPr lang="tr-TR" sz="1800" u="sng" dirty="0">
              <a:solidFill>
                <a:srgbClr val="002060"/>
              </a:solidFill>
            </a:endParaRPr>
          </a:p>
          <a:p>
            <a:pPr marL="0" indent="0">
              <a:buNone/>
            </a:pPr>
            <a:r>
              <a:rPr lang="tr-TR" sz="1800" dirty="0" smtClean="0">
                <a:solidFill>
                  <a:srgbClr val="002060"/>
                </a:solidFill>
              </a:rPr>
              <a:t>     </a:t>
            </a:r>
            <a:r>
              <a:rPr lang="tr-TR" sz="1800" u="sng" dirty="0" smtClean="0">
                <a:solidFill>
                  <a:srgbClr val="C00000"/>
                </a:solidFill>
              </a:rPr>
              <a:t>İller bazında hesaplanmaktadır.</a:t>
            </a:r>
          </a:p>
          <a:p>
            <a:pPr marL="0" indent="0">
              <a:buNone/>
            </a:pPr>
            <a:endParaRPr lang="tr-TR" u="sng" dirty="0" smtClean="0">
              <a:solidFill>
                <a:srgbClr val="C00000"/>
              </a:solidFill>
            </a:endParaRPr>
          </a:p>
          <a:p>
            <a:pPr algn="just"/>
            <a:r>
              <a:rPr lang="tr-TR" sz="1800" dirty="0" smtClean="0">
                <a:solidFill>
                  <a:srgbClr val="002060"/>
                </a:solidFill>
              </a:rPr>
              <a:t> Öğrencinin ikamet ettiği ilçe ile eğitim gördüğü ilçe farklılık </a:t>
            </a:r>
          </a:p>
          <a:p>
            <a:pPr marL="0" indent="0" algn="just">
              <a:buNone/>
            </a:pPr>
            <a:r>
              <a:rPr lang="tr-TR" sz="1800" dirty="0" smtClean="0">
                <a:solidFill>
                  <a:srgbClr val="002060"/>
                </a:solidFill>
              </a:rPr>
              <a:t>      gösterebildiğinden ve açık öğretim öğrenci sayıları ile yaşları ilçe bazında </a:t>
            </a:r>
          </a:p>
          <a:p>
            <a:pPr marL="0" indent="0" algn="just">
              <a:buNone/>
            </a:pPr>
            <a:r>
              <a:rPr lang="tr-TR" sz="1800" dirty="0" smtClean="0">
                <a:solidFill>
                  <a:srgbClr val="002060"/>
                </a:solidFill>
              </a:rPr>
              <a:t>      Bakanlıkça açıklanmadığından </a:t>
            </a:r>
            <a:r>
              <a:rPr lang="tr-TR" sz="1800" dirty="0">
                <a:solidFill>
                  <a:srgbClr val="002060"/>
                </a:solidFill>
              </a:rPr>
              <a:t>o</a:t>
            </a:r>
            <a:r>
              <a:rPr lang="tr-TR" sz="1800" dirty="0" smtClean="0">
                <a:solidFill>
                  <a:srgbClr val="002060"/>
                </a:solidFill>
              </a:rPr>
              <a:t>kullaşma oranları </a:t>
            </a:r>
            <a:r>
              <a:rPr lang="tr-TR" sz="1800" u="sng" dirty="0" smtClean="0">
                <a:solidFill>
                  <a:srgbClr val="C00000"/>
                </a:solidFill>
              </a:rPr>
              <a:t>İlçe bazında </a:t>
            </a:r>
          </a:p>
          <a:p>
            <a:pPr marL="0" indent="0" algn="just">
              <a:buNone/>
            </a:pPr>
            <a:r>
              <a:rPr lang="tr-TR" sz="1800" dirty="0" smtClean="0">
                <a:solidFill>
                  <a:srgbClr val="C00000"/>
                </a:solidFill>
              </a:rPr>
              <a:t>      </a:t>
            </a:r>
            <a:r>
              <a:rPr lang="tr-TR" sz="1800" u="sng" dirty="0" smtClean="0">
                <a:solidFill>
                  <a:srgbClr val="C00000"/>
                </a:solidFill>
              </a:rPr>
              <a:t>hesaplanamaz.</a:t>
            </a:r>
          </a:p>
          <a:p>
            <a:endParaRPr lang="tr-TR" dirty="0" smtClean="0"/>
          </a:p>
          <a:p>
            <a:pPr marL="0" indent="0">
              <a:buNone/>
            </a:pPr>
            <a:endParaRPr lang="tr-TR" dirty="0"/>
          </a:p>
        </p:txBody>
      </p:sp>
    </p:spTree>
    <p:extLst>
      <p:ext uri="{BB962C8B-B14F-4D97-AF65-F5344CB8AC3E}">
        <p14:creationId xmlns:p14="http://schemas.microsoft.com/office/powerpoint/2010/main" val="1352427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770440" cy="5479504"/>
          </a:xfrm>
        </p:spPr>
        <p:txBody>
          <a:bodyPr>
            <a:normAutofit/>
          </a:bodyPr>
          <a:lstStyle/>
          <a:p>
            <a:pPr>
              <a:buFont typeface="Arial" charset="0"/>
              <a:buChar char="•"/>
            </a:pPr>
            <a:r>
              <a:rPr lang="tr-TR" sz="1800" dirty="0" smtClean="0">
                <a:solidFill>
                  <a:srgbClr val="002060"/>
                </a:solidFill>
              </a:rPr>
              <a:t>2015-2016 Eğitim-Öğretim dönemine ait İstatistiki veriler okul ve kurumlarca </a:t>
            </a:r>
          </a:p>
          <a:p>
            <a:pPr marL="0" indent="0">
              <a:buNone/>
            </a:pPr>
            <a:r>
              <a:rPr lang="tr-TR" sz="1800" dirty="0">
                <a:solidFill>
                  <a:srgbClr val="002060"/>
                </a:solidFill>
              </a:rPr>
              <a:t> </a:t>
            </a:r>
            <a:r>
              <a:rPr lang="tr-TR" sz="1800" dirty="0" smtClean="0">
                <a:solidFill>
                  <a:srgbClr val="002060"/>
                </a:solidFill>
              </a:rPr>
              <a:t>    girilen veriler doğrultusunda oluşmaktadır. </a:t>
            </a:r>
          </a:p>
          <a:p>
            <a:pPr marL="0" indent="0">
              <a:buNone/>
            </a:pPr>
            <a:endParaRPr lang="tr-TR" sz="1800" dirty="0" smtClean="0">
              <a:solidFill>
                <a:srgbClr val="002060"/>
              </a:solidFill>
            </a:endParaRPr>
          </a:p>
          <a:p>
            <a:pPr>
              <a:buFont typeface="Arial" charset="0"/>
              <a:buChar char="•"/>
            </a:pPr>
            <a:r>
              <a:rPr lang="tr-TR" sz="1800" dirty="0" smtClean="0">
                <a:solidFill>
                  <a:srgbClr val="002060"/>
                </a:solidFill>
              </a:rPr>
              <a:t>Veriler Bakanlığımız Strateji Geliştirme Başkanlığı’nca 01/10/2015 tarihi </a:t>
            </a:r>
          </a:p>
          <a:p>
            <a:pPr marL="0" indent="0">
              <a:buNone/>
            </a:pPr>
            <a:r>
              <a:rPr lang="tr-TR" sz="1800" dirty="0">
                <a:solidFill>
                  <a:srgbClr val="002060"/>
                </a:solidFill>
              </a:rPr>
              <a:t> </a:t>
            </a:r>
            <a:r>
              <a:rPr lang="tr-TR" sz="1800" dirty="0" smtClean="0">
                <a:solidFill>
                  <a:srgbClr val="002060"/>
                </a:solidFill>
              </a:rPr>
              <a:t>    itibariyle esas alınacaktır.</a:t>
            </a:r>
          </a:p>
          <a:p>
            <a:pPr marL="0" indent="0">
              <a:buNone/>
            </a:pPr>
            <a:endParaRPr lang="tr-TR" sz="1800" dirty="0" smtClean="0">
              <a:solidFill>
                <a:srgbClr val="002060"/>
              </a:solidFill>
            </a:endParaRPr>
          </a:p>
          <a:p>
            <a:pPr>
              <a:buFont typeface="Arial" charset="0"/>
              <a:buChar char="•"/>
            </a:pPr>
            <a:r>
              <a:rPr lang="tr-TR" sz="1800" dirty="0" smtClean="0">
                <a:solidFill>
                  <a:srgbClr val="002060"/>
                </a:solidFill>
              </a:rPr>
              <a:t>Müdürlüğümüzce İlçelerinize yapılacak olan duyurudan </a:t>
            </a:r>
            <a:r>
              <a:rPr lang="tr-TR" sz="1800" dirty="0">
                <a:solidFill>
                  <a:srgbClr val="002060"/>
                </a:solidFill>
              </a:rPr>
              <a:t>sonra </a:t>
            </a:r>
            <a:r>
              <a:rPr lang="tr-TR" sz="1800" dirty="0" smtClean="0">
                <a:solidFill>
                  <a:srgbClr val="C00000"/>
                </a:solidFill>
              </a:rPr>
              <a:t>MEİS Sorgu  </a:t>
            </a:r>
          </a:p>
          <a:p>
            <a:pPr marL="0" indent="0">
              <a:buNone/>
            </a:pPr>
            <a:r>
              <a:rPr lang="tr-TR" sz="1800" dirty="0">
                <a:solidFill>
                  <a:srgbClr val="C00000"/>
                </a:solidFill>
              </a:rPr>
              <a:t> </a:t>
            </a:r>
            <a:r>
              <a:rPr lang="tr-TR" sz="1800" dirty="0" smtClean="0">
                <a:solidFill>
                  <a:srgbClr val="C00000"/>
                </a:solidFill>
              </a:rPr>
              <a:t>    Modülünden raporlarınızı çekebilirsiniz. </a:t>
            </a:r>
          </a:p>
          <a:p>
            <a:pPr marL="0" indent="0">
              <a:buNone/>
            </a:pPr>
            <a:endParaRPr lang="tr-TR" sz="1800" dirty="0">
              <a:solidFill>
                <a:srgbClr val="C00000"/>
              </a:solidFill>
            </a:endParaRPr>
          </a:p>
          <a:p>
            <a:r>
              <a:rPr lang="tr-TR" sz="1800" dirty="0" smtClean="0">
                <a:solidFill>
                  <a:srgbClr val="002060"/>
                </a:solidFill>
              </a:rPr>
              <a:t>Tutarlı bilgi sağlanması amacıyla yıl boyunca bu verilerin kullanılması gerekmektedir.</a:t>
            </a:r>
          </a:p>
          <a:p>
            <a:pPr marL="0" indent="0">
              <a:buNone/>
            </a:pPr>
            <a:endParaRPr lang="tr-TR" sz="1800" dirty="0" smtClean="0">
              <a:solidFill>
                <a:srgbClr val="002060"/>
              </a:solidFill>
            </a:endParaRPr>
          </a:p>
          <a:p>
            <a:pPr marL="0" indent="0">
              <a:buNone/>
            </a:pPr>
            <a:endParaRPr lang="tr-TR" sz="1800" dirty="0"/>
          </a:p>
        </p:txBody>
      </p:sp>
    </p:spTree>
    <p:extLst>
      <p:ext uri="{BB962C8B-B14F-4D97-AF65-F5344CB8AC3E}">
        <p14:creationId xmlns:p14="http://schemas.microsoft.com/office/powerpoint/2010/main" val="109508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836712"/>
            <a:ext cx="7920880" cy="5328592"/>
          </a:xfrm>
        </p:spPr>
        <p:txBody>
          <a:bodyPr>
            <a:normAutofit fontScale="92500" lnSpcReduction="20000"/>
          </a:bodyPr>
          <a:lstStyle/>
          <a:p>
            <a:endParaRPr lang="tr-TR" altLang="tr-TR" dirty="0" smtClean="0"/>
          </a:p>
          <a:p>
            <a:r>
              <a:rPr lang="tr-TR" altLang="tr-TR" dirty="0" smtClean="0">
                <a:solidFill>
                  <a:srgbClr val="002060"/>
                </a:solidFill>
              </a:rPr>
              <a:t>İlimiz bünyesinde yer alan tüm </a:t>
            </a:r>
            <a:r>
              <a:rPr lang="tr-TR" altLang="tr-TR" b="1" dirty="0" smtClean="0">
                <a:solidFill>
                  <a:srgbClr val="002060"/>
                </a:solidFill>
              </a:rPr>
              <a:t>resmi, özel ve bağımsız</a:t>
            </a:r>
            <a:r>
              <a:rPr lang="tr-TR" altLang="tr-TR" dirty="0" smtClean="0">
                <a:solidFill>
                  <a:srgbClr val="002060"/>
                </a:solidFill>
              </a:rPr>
              <a:t> Anaokulları, İlkokul</a:t>
            </a:r>
            <a:r>
              <a:rPr lang="tr-TR" altLang="tr-TR" dirty="0">
                <a:solidFill>
                  <a:srgbClr val="002060"/>
                </a:solidFill>
              </a:rPr>
              <a:t>, Ortaokul ve tüm Ortaöğretim </a:t>
            </a:r>
            <a:r>
              <a:rPr lang="tr-TR" altLang="tr-TR" dirty="0" smtClean="0">
                <a:solidFill>
                  <a:srgbClr val="002060"/>
                </a:solidFill>
              </a:rPr>
              <a:t>Kurumları;</a:t>
            </a:r>
            <a:endParaRPr lang="tr-TR" altLang="tr-TR" dirty="0">
              <a:solidFill>
                <a:srgbClr val="002060"/>
              </a:solidFill>
            </a:endParaRPr>
          </a:p>
          <a:p>
            <a:endParaRPr lang="tr-TR" altLang="tr-TR" dirty="0">
              <a:solidFill>
                <a:srgbClr val="002060"/>
              </a:solidFill>
            </a:endParaRPr>
          </a:p>
          <a:p>
            <a:pPr marL="0" indent="0">
              <a:buNone/>
            </a:pPr>
            <a:r>
              <a:rPr lang="tr-TR" altLang="tr-TR" dirty="0" smtClean="0">
                <a:solidFill>
                  <a:srgbClr val="002060"/>
                </a:solidFill>
              </a:rPr>
              <a:t>     1- </a:t>
            </a:r>
            <a:r>
              <a:rPr lang="tr-TR" altLang="tr-TR" b="1" dirty="0">
                <a:solidFill>
                  <a:srgbClr val="002060"/>
                </a:solidFill>
              </a:rPr>
              <a:t>Öğrenci ve bina bilgileri</a:t>
            </a:r>
            <a:r>
              <a:rPr lang="tr-TR" altLang="tr-TR" dirty="0">
                <a:solidFill>
                  <a:srgbClr val="002060"/>
                </a:solidFill>
              </a:rPr>
              <a:t> </a:t>
            </a:r>
            <a:r>
              <a:rPr lang="tr-TR" altLang="tr-TR" dirty="0" smtClean="0">
                <a:solidFill>
                  <a:srgbClr val="002060"/>
                </a:solidFill>
              </a:rPr>
              <a:t>(bina durumu, bina kullanımı, tahsis </a:t>
            </a:r>
          </a:p>
          <a:p>
            <a:pPr marL="0" indent="0">
              <a:buNone/>
            </a:pPr>
            <a:r>
              <a:rPr lang="tr-TR" altLang="tr-TR" dirty="0">
                <a:solidFill>
                  <a:srgbClr val="002060"/>
                </a:solidFill>
              </a:rPr>
              <a:t> </a:t>
            </a:r>
            <a:r>
              <a:rPr lang="tr-TR" altLang="tr-TR" dirty="0" smtClean="0">
                <a:solidFill>
                  <a:srgbClr val="002060"/>
                </a:solidFill>
              </a:rPr>
              <a:t>        durumu, lojman durumu)  bilgi </a:t>
            </a:r>
            <a:r>
              <a:rPr lang="tr-TR" altLang="tr-TR" dirty="0">
                <a:solidFill>
                  <a:srgbClr val="002060"/>
                </a:solidFill>
              </a:rPr>
              <a:t>girişi; </a:t>
            </a:r>
            <a:r>
              <a:rPr lang="tr-TR" altLang="tr-TR" b="1" dirty="0">
                <a:solidFill>
                  <a:srgbClr val="C00000"/>
                </a:solidFill>
              </a:rPr>
              <a:t>e-Okul</a:t>
            </a:r>
            <a:r>
              <a:rPr lang="tr-TR" altLang="tr-TR" b="1" dirty="0">
                <a:solidFill>
                  <a:srgbClr val="002060"/>
                </a:solidFill>
              </a:rPr>
              <a:t> </a:t>
            </a:r>
            <a:r>
              <a:rPr lang="tr-TR" altLang="tr-TR" b="1" dirty="0" smtClean="0">
                <a:solidFill>
                  <a:srgbClr val="002060"/>
                </a:solidFill>
              </a:rPr>
              <a:t> </a:t>
            </a:r>
            <a:r>
              <a:rPr lang="tr-TR" altLang="tr-TR" dirty="0" smtClean="0">
                <a:solidFill>
                  <a:srgbClr val="002060"/>
                </a:solidFill>
              </a:rPr>
              <a:t>Modülünden, </a:t>
            </a:r>
            <a:endParaRPr lang="tr-TR" altLang="tr-TR" dirty="0">
              <a:solidFill>
                <a:srgbClr val="002060"/>
              </a:solidFill>
            </a:endParaRPr>
          </a:p>
          <a:p>
            <a:pPr marL="0" indent="0">
              <a:buNone/>
            </a:pPr>
            <a:r>
              <a:rPr lang="tr-TR" altLang="tr-TR" dirty="0" smtClean="0">
                <a:solidFill>
                  <a:srgbClr val="002060"/>
                </a:solidFill>
              </a:rPr>
              <a:t>     2- </a:t>
            </a:r>
            <a:r>
              <a:rPr lang="tr-TR" altLang="tr-TR" dirty="0">
                <a:solidFill>
                  <a:srgbClr val="002060"/>
                </a:solidFill>
              </a:rPr>
              <a:t>Tüm kurumların </a:t>
            </a:r>
            <a:r>
              <a:rPr lang="tr-TR" altLang="tr-TR" b="1" dirty="0">
                <a:solidFill>
                  <a:srgbClr val="002060"/>
                </a:solidFill>
              </a:rPr>
              <a:t>Eğitim Olanakları</a:t>
            </a:r>
            <a:r>
              <a:rPr lang="tr-TR" altLang="tr-TR" dirty="0">
                <a:solidFill>
                  <a:srgbClr val="002060"/>
                </a:solidFill>
              </a:rPr>
              <a:t> </a:t>
            </a:r>
            <a:r>
              <a:rPr lang="tr-TR" altLang="tr-TR" dirty="0" smtClean="0">
                <a:solidFill>
                  <a:srgbClr val="002060"/>
                </a:solidFill>
              </a:rPr>
              <a:t> </a:t>
            </a:r>
          </a:p>
          <a:p>
            <a:pPr marL="0" indent="0">
              <a:buNone/>
            </a:pPr>
            <a:r>
              <a:rPr lang="tr-TR" altLang="tr-TR" dirty="0">
                <a:solidFill>
                  <a:srgbClr val="002060"/>
                </a:solidFill>
              </a:rPr>
              <a:t> </a:t>
            </a:r>
            <a:r>
              <a:rPr lang="tr-TR" altLang="tr-TR" dirty="0" smtClean="0">
                <a:solidFill>
                  <a:srgbClr val="002060"/>
                </a:solidFill>
              </a:rPr>
              <a:t>       (</a:t>
            </a:r>
            <a:r>
              <a:rPr lang="tr-TR" altLang="tr-TR" dirty="0">
                <a:solidFill>
                  <a:srgbClr val="002060"/>
                </a:solidFill>
              </a:rPr>
              <a:t>Kütüphane/Materyal, Kütüphane Kullanım ile </a:t>
            </a:r>
            <a:r>
              <a:rPr lang="tr-TR" altLang="tr-TR" dirty="0" smtClean="0">
                <a:solidFill>
                  <a:srgbClr val="002060"/>
                </a:solidFill>
              </a:rPr>
              <a:t>  </a:t>
            </a:r>
          </a:p>
          <a:p>
            <a:pPr marL="0" indent="0">
              <a:buNone/>
            </a:pPr>
            <a:r>
              <a:rPr lang="tr-TR" altLang="tr-TR" dirty="0">
                <a:solidFill>
                  <a:srgbClr val="002060"/>
                </a:solidFill>
              </a:rPr>
              <a:t> </a:t>
            </a:r>
            <a:r>
              <a:rPr lang="tr-TR" altLang="tr-TR" dirty="0" smtClean="0">
                <a:solidFill>
                  <a:srgbClr val="002060"/>
                </a:solidFill>
              </a:rPr>
              <a:t>        Bilişim/İnternet </a:t>
            </a:r>
            <a:r>
              <a:rPr lang="tr-TR" altLang="tr-TR" dirty="0">
                <a:solidFill>
                  <a:srgbClr val="002060"/>
                </a:solidFill>
              </a:rPr>
              <a:t>ve Çevre Bilimleri, Bilgisayar </a:t>
            </a:r>
            <a:endParaRPr lang="tr-TR" altLang="tr-TR" dirty="0" smtClean="0">
              <a:solidFill>
                <a:srgbClr val="002060"/>
              </a:solidFill>
            </a:endParaRPr>
          </a:p>
          <a:p>
            <a:pPr marL="0" indent="0">
              <a:buNone/>
            </a:pPr>
            <a:r>
              <a:rPr lang="tr-TR" altLang="tr-TR" dirty="0" smtClean="0">
                <a:solidFill>
                  <a:srgbClr val="002060"/>
                </a:solidFill>
              </a:rPr>
              <a:t>         Laboratuvarları</a:t>
            </a:r>
            <a:r>
              <a:rPr lang="tr-TR" altLang="tr-TR" dirty="0">
                <a:solidFill>
                  <a:srgbClr val="002060"/>
                </a:solidFill>
              </a:rPr>
              <a:t>) bilgi girişleri ise </a:t>
            </a:r>
            <a:r>
              <a:rPr lang="tr-TR" altLang="tr-TR" b="1" dirty="0" smtClean="0">
                <a:solidFill>
                  <a:srgbClr val="C00000"/>
                </a:solidFill>
              </a:rPr>
              <a:t>MEİS</a:t>
            </a:r>
          </a:p>
          <a:p>
            <a:pPr marL="0" indent="0">
              <a:buNone/>
            </a:pPr>
            <a:r>
              <a:rPr lang="tr-TR" altLang="tr-TR" b="1" dirty="0">
                <a:solidFill>
                  <a:srgbClr val="002060"/>
                </a:solidFill>
              </a:rPr>
              <a:t> </a:t>
            </a:r>
            <a:r>
              <a:rPr lang="tr-TR" altLang="tr-TR" b="1" dirty="0" smtClean="0">
                <a:solidFill>
                  <a:srgbClr val="002060"/>
                </a:solidFill>
              </a:rPr>
              <a:t>        modülünden</a:t>
            </a:r>
            <a:r>
              <a:rPr lang="tr-TR" altLang="tr-TR" dirty="0" smtClean="0">
                <a:solidFill>
                  <a:srgbClr val="002060"/>
                </a:solidFill>
              </a:rPr>
              <a:t> yapılacaklardır.</a:t>
            </a:r>
          </a:p>
          <a:p>
            <a:pPr marL="0" indent="0">
              <a:buNone/>
            </a:pPr>
            <a:endParaRPr lang="tr-TR" altLang="tr-TR" dirty="0"/>
          </a:p>
          <a:p>
            <a:pPr marL="0" indent="0">
              <a:buNone/>
            </a:pPr>
            <a:r>
              <a:rPr lang="tr-TR" altLang="tr-TR" b="1" u="sng" dirty="0" smtClean="0">
                <a:solidFill>
                  <a:schemeClr val="accent1"/>
                </a:solidFill>
              </a:rPr>
              <a:t>NOT:  </a:t>
            </a:r>
            <a:r>
              <a:rPr lang="tr-TR" altLang="tr-TR" dirty="0" smtClean="0">
                <a:solidFill>
                  <a:schemeClr val="accent1"/>
                </a:solidFill>
              </a:rPr>
              <a:t>Bütün menülerde değişiklik yapılmasa bile  </a:t>
            </a:r>
            <a:r>
              <a:rPr lang="tr-TR" altLang="tr-TR" dirty="0" smtClean="0">
                <a:solidFill>
                  <a:srgbClr val="002060"/>
                </a:solidFill>
              </a:rPr>
              <a:t>(</a:t>
            </a:r>
            <a:r>
              <a:rPr lang="tr-TR" altLang="tr-TR" b="1" dirty="0" smtClean="0">
                <a:solidFill>
                  <a:srgbClr val="002060"/>
                </a:solidFill>
              </a:rPr>
              <a:t>o yılın </a:t>
            </a:r>
          </a:p>
          <a:p>
            <a:pPr marL="0" indent="0">
              <a:buNone/>
            </a:pPr>
            <a:r>
              <a:rPr lang="tr-TR" altLang="tr-TR" b="1" dirty="0">
                <a:solidFill>
                  <a:srgbClr val="002060"/>
                </a:solidFill>
              </a:rPr>
              <a:t> </a:t>
            </a:r>
            <a:r>
              <a:rPr lang="tr-TR" altLang="tr-TR" b="1" dirty="0" smtClean="0">
                <a:solidFill>
                  <a:srgbClr val="002060"/>
                </a:solidFill>
              </a:rPr>
              <a:t>           verilerinin güncellendiğine dair</a:t>
            </a:r>
            <a:r>
              <a:rPr lang="tr-TR" altLang="tr-TR" dirty="0" smtClean="0">
                <a:solidFill>
                  <a:srgbClr val="002060"/>
                </a:solidFill>
              </a:rPr>
              <a:t>)</a:t>
            </a:r>
            <a:r>
              <a:rPr lang="tr-TR" altLang="tr-TR" dirty="0" smtClean="0">
                <a:solidFill>
                  <a:schemeClr val="accent1"/>
                </a:solidFill>
              </a:rPr>
              <a:t> kaydet butonuna  </a:t>
            </a:r>
          </a:p>
          <a:p>
            <a:pPr marL="0" indent="0">
              <a:buNone/>
            </a:pPr>
            <a:r>
              <a:rPr lang="tr-TR" altLang="tr-TR" dirty="0">
                <a:solidFill>
                  <a:schemeClr val="accent1"/>
                </a:solidFill>
              </a:rPr>
              <a:t> </a:t>
            </a:r>
            <a:r>
              <a:rPr lang="tr-TR" altLang="tr-TR" dirty="0" smtClean="0">
                <a:solidFill>
                  <a:schemeClr val="accent1"/>
                </a:solidFill>
              </a:rPr>
              <a:t>           basılması gerekmektedir.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30727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404664"/>
            <a:ext cx="7776864" cy="6093296"/>
          </a:xfrm>
        </p:spPr>
        <p:txBody>
          <a:bodyPr>
            <a:normAutofit fontScale="25000" lnSpcReduction="20000"/>
          </a:bodyPr>
          <a:lstStyle/>
          <a:p>
            <a:endParaRPr lang="tr-TR" dirty="0" smtClean="0">
              <a:solidFill>
                <a:srgbClr val="002060"/>
              </a:solidFill>
            </a:endParaRPr>
          </a:p>
          <a:p>
            <a:endParaRPr lang="tr-TR" dirty="0">
              <a:solidFill>
                <a:srgbClr val="002060"/>
              </a:solidFill>
            </a:endParaRPr>
          </a:p>
          <a:p>
            <a:endParaRPr lang="tr-TR" dirty="0" smtClean="0">
              <a:solidFill>
                <a:srgbClr val="002060"/>
              </a:solidFill>
            </a:endParaRPr>
          </a:p>
          <a:p>
            <a:endParaRPr lang="tr-TR" sz="7400" dirty="0" smtClean="0">
              <a:solidFill>
                <a:srgbClr val="002060"/>
              </a:solidFill>
            </a:endParaRPr>
          </a:p>
          <a:p>
            <a:endParaRPr lang="tr-TR" sz="7400" dirty="0">
              <a:solidFill>
                <a:srgbClr val="002060"/>
              </a:solidFill>
            </a:endParaRPr>
          </a:p>
          <a:p>
            <a:r>
              <a:rPr lang="tr-TR" sz="7200" dirty="0" smtClean="0">
                <a:solidFill>
                  <a:srgbClr val="002060"/>
                </a:solidFill>
              </a:rPr>
              <a:t>Bütün Resmi ve Özel Okullarımız; e-okul modülünde aday kayıt yaptıkları öğrencilerin </a:t>
            </a:r>
            <a:r>
              <a:rPr lang="tr-TR" sz="7200" dirty="0" smtClean="0">
                <a:solidFill>
                  <a:srgbClr val="C00000"/>
                </a:solidFill>
              </a:rPr>
              <a:t>kesin kayıt işlemlerini</a:t>
            </a:r>
            <a:r>
              <a:rPr lang="tr-TR" sz="7200" dirty="0" smtClean="0">
                <a:solidFill>
                  <a:srgbClr val="002060"/>
                </a:solidFill>
              </a:rPr>
              <a:t> bir an önce yapmaları gerekmektedir. (Özellikle okulöncesi öğrencileri)</a:t>
            </a:r>
          </a:p>
          <a:p>
            <a:endParaRPr lang="tr-TR" sz="7200" dirty="0" smtClean="0">
              <a:solidFill>
                <a:srgbClr val="002060"/>
              </a:solidFill>
            </a:endParaRPr>
          </a:p>
          <a:p>
            <a:r>
              <a:rPr lang="tr-TR" sz="7200" dirty="0" smtClean="0">
                <a:solidFill>
                  <a:srgbClr val="002060"/>
                </a:solidFill>
              </a:rPr>
              <a:t>MEİS bilgi girişleri için okul müdürleri onay vermeden önce bilgileri mutlaka kontrol etmelidir.</a:t>
            </a:r>
          </a:p>
          <a:p>
            <a:pPr marL="0" indent="0">
              <a:buNone/>
            </a:pPr>
            <a:endParaRPr lang="tr-TR" sz="7200" dirty="0" smtClean="0">
              <a:solidFill>
                <a:srgbClr val="002060"/>
              </a:solidFill>
            </a:endParaRPr>
          </a:p>
          <a:p>
            <a:r>
              <a:rPr lang="tr-TR" sz="7200" dirty="0" smtClean="0">
                <a:solidFill>
                  <a:srgbClr val="002060"/>
                </a:solidFill>
              </a:rPr>
              <a:t>İlçe MEM yöneticileri de kendilerine bağlı okul ve kurumlarından sorumlu olup MEİS modülünden sorgu alarak girilen bilgilerin eksiksiz ve doğru olduğunun kontrol ve takibini yapacaklardır. Bilgilerini eksik giren veya hiç girmeyen okul-kurum müdürlüklerini uyararak gerekli önlemleri almaları gerekmektedir.</a:t>
            </a:r>
          </a:p>
          <a:p>
            <a:endParaRPr lang="tr-TR" sz="7200" dirty="0" smtClean="0">
              <a:solidFill>
                <a:srgbClr val="002060"/>
              </a:solidFill>
            </a:endParaRPr>
          </a:p>
          <a:p>
            <a:r>
              <a:rPr lang="tr-TR" sz="7200" dirty="0" smtClean="0">
                <a:solidFill>
                  <a:srgbClr val="002060"/>
                </a:solidFill>
              </a:rPr>
              <a:t>Bilgi girişlerinde hata yapılmamasına özen gösterilmelidir.</a:t>
            </a:r>
          </a:p>
          <a:p>
            <a:endParaRPr lang="tr-TR" sz="7200" dirty="0" smtClean="0">
              <a:solidFill>
                <a:srgbClr val="002060"/>
              </a:solidFill>
            </a:endParaRPr>
          </a:p>
          <a:p>
            <a:r>
              <a:rPr lang="tr-TR" sz="7200" dirty="0" smtClean="0">
                <a:solidFill>
                  <a:srgbClr val="002060"/>
                </a:solidFill>
              </a:rPr>
              <a:t>Hatalı işlem yapan yetkililer hakkında gerekli yasal işlemler yapılacaktır.</a:t>
            </a:r>
          </a:p>
          <a:p>
            <a:endParaRPr lang="tr-TR" sz="8800" dirty="0" smtClean="0">
              <a:solidFill>
                <a:srgbClr val="002060"/>
              </a:solidFill>
            </a:endParaRPr>
          </a:p>
          <a:p>
            <a:pPr marL="0" indent="0">
              <a:buNone/>
            </a:pPr>
            <a:endParaRPr lang="tr-TR" sz="8800" dirty="0" smtClean="0">
              <a:solidFill>
                <a:srgbClr val="002060"/>
              </a:solidFill>
            </a:endParaRPr>
          </a:p>
          <a:p>
            <a:pPr marL="0" indent="0">
              <a:buNone/>
            </a:pPr>
            <a:endParaRPr lang="tr-TR" dirty="0" smtClean="0">
              <a:solidFill>
                <a:srgbClr val="002060"/>
              </a:solidFill>
            </a:endParaRPr>
          </a:p>
          <a:p>
            <a:pPr marL="0" indent="0">
              <a:buNone/>
            </a:pPr>
            <a:endParaRPr lang="tr-TR" dirty="0" smtClean="0">
              <a:solidFill>
                <a:srgbClr val="002060"/>
              </a:solidFill>
            </a:endParaRPr>
          </a:p>
          <a:p>
            <a:pPr marL="0" indent="0">
              <a:buNone/>
            </a:pPr>
            <a:endParaRPr lang="tr-TR" dirty="0">
              <a:solidFill>
                <a:srgbClr val="002060"/>
              </a:solidFill>
            </a:endParaRPr>
          </a:p>
          <a:p>
            <a:endParaRPr lang="tr-TR" dirty="0"/>
          </a:p>
        </p:txBody>
      </p:sp>
    </p:spTree>
    <p:extLst>
      <p:ext uri="{BB962C8B-B14F-4D97-AF65-F5344CB8AC3E}">
        <p14:creationId xmlns:p14="http://schemas.microsoft.com/office/powerpoint/2010/main" val="220219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1412776"/>
            <a:ext cx="7543800" cy="3886200"/>
          </a:xfrm>
        </p:spPr>
        <p:txBody>
          <a:bodyPr>
            <a:normAutofit/>
          </a:bodyPr>
          <a:lstStyle/>
          <a:p>
            <a:r>
              <a:rPr lang="tr-TR" sz="3600" b="1" dirty="0" smtClean="0">
                <a:solidFill>
                  <a:srgbClr val="002060"/>
                </a:solidFill>
              </a:rPr>
              <a:t>E-Okul Modülünden Güncelleme </a:t>
            </a:r>
          </a:p>
          <a:p>
            <a:pPr marL="0" indent="0">
              <a:buNone/>
            </a:pPr>
            <a:endParaRPr lang="tr-TR" sz="3600" b="1" dirty="0" smtClean="0">
              <a:solidFill>
                <a:srgbClr val="002060"/>
              </a:solidFill>
            </a:endParaRPr>
          </a:p>
          <a:p>
            <a:pPr marL="0" indent="0">
              <a:buNone/>
            </a:pPr>
            <a:r>
              <a:rPr lang="tr-TR" sz="3600" b="1" dirty="0">
                <a:solidFill>
                  <a:srgbClr val="002060"/>
                </a:solidFill>
              </a:rPr>
              <a:t> </a:t>
            </a:r>
            <a:r>
              <a:rPr lang="tr-TR" sz="3600" b="1" dirty="0" smtClean="0">
                <a:solidFill>
                  <a:srgbClr val="002060"/>
                </a:solidFill>
              </a:rPr>
              <a:t>   Yapılacak Menüler;</a:t>
            </a:r>
            <a:endParaRPr lang="tr-TR" sz="3600" b="1" dirty="0">
              <a:solidFill>
                <a:srgbClr val="002060"/>
              </a:solidFill>
            </a:endParaRPr>
          </a:p>
        </p:txBody>
      </p:sp>
    </p:spTree>
    <p:extLst>
      <p:ext uri="{BB962C8B-B14F-4D97-AF65-F5344CB8AC3E}">
        <p14:creationId xmlns:p14="http://schemas.microsoft.com/office/powerpoint/2010/main" val="59068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C:\Users\pc\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00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rot="5400000">
            <a:off x="1914586" y="3176972"/>
            <a:ext cx="432048"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1565068" y="1978121"/>
            <a:ext cx="1131084" cy="830997"/>
          </a:xfrm>
          <a:prstGeom prst="rect">
            <a:avLst/>
          </a:prstGeom>
          <a:noFill/>
        </p:spPr>
        <p:txBody>
          <a:bodyPr wrap="square" rtlCol="0">
            <a:spAutoFit/>
          </a:bodyPr>
          <a:lstStyle/>
          <a:p>
            <a:r>
              <a:rPr lang="tr-TR" sz="1200" dirty="0" smtClean="0">
                <a:solidFill>
                  <a:srgbClr val="C00000"/>
                </a:solidFill>
              </a:rPr>
              <a:t>Seçilen eğitim öğretim yılına dikkat edilmelidir</a:t>
            </a:r>
            <a:endParaRPr lang="tr-TR" sz="1200" dirty="0">
              <a:solidFill>
                <a:srgbClr val="C00000"/>
              </a:solidFill>
            </a:endParaRPr>
          </a:p>
        </p:txBody>
      </p:sp>
    </p:spTree>
    <p:extLst>
      <p:ext uri="{BB962C8B-B14F-4D97-AF65-F5344CB8AC3E}">
        <p14:creationId xmlns:p14="http://schemas.microsoft.com/office/powerpoint/2010/main" val="3870787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2645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60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6" y="404664"/>
            <a:ext cx="7848871" cy="6238778"/>
          </a:xfrm>
          <a:prstGeom prst="rect">
            <a:avLst/>
          </a:prstGeom>
          <a:solidFill>
            <a:srgbClr val="00B050"/>
          </a:solidFill>
          <a:ln>
            <a:solidFill>
              <a:schemeClr val="bg1"/>
            </a:solidFill>
          </a:ln>
          <a:effectLst/>
        </p:spPr>
      </p:pic>
      <p:sp>
        <p:nvSpPr>
          <p:cNvPr id="4" name="Metin kutusu 3"/>
          <p:cNvSpPr txBox="1"/>
          <p:nvPr/>
        </p:nvSpPr>
        <p:spPr>
          <a:xfrm>
            <a:off x="2411760" y="5512415"/>
            <a:ext cx="5976664" cy="923330"/>
          </a:xfrm>
          <a:prstGeom prst="rect">
            <a:avLst/>
          </a:prstGeom>
          <a:noFill/>
        </p:spPr>
        <p:txBody>
          <a:bodyPr wrap="square" rtlCol="0">
            <a:spAutoFit/>
          </a:bodyPr>
          <a:lstStyle/>
          <a:p>
            <a:r>
              <a:rPr lang="tr-TR" dirty="0" smtClean="0">
                <a:solidFill>
                  <a:schemeClr val="accent1"/>
                </a:solidFill>
                <a:latin typeface="Constantia" pitchFamily="18" charset="0"/>
              </a:rPr>
              <a:t>Tüm okullar öğretim şeklini seçip kaydetmek zorundadır. Ortaöğretim Kurumları ise </a:t>
            </a:r>
            <a:r>
              <a:rPr lang="tr-TR" b="1" dirty="0">
                <a:solidFill>
                  <a:schemeClr val="accent1"/>
                </a:solidFill>
                <a:latin typeface="Constantia" pitchFamily="18" charset="0"/>
              </a:rPr>
              <a:t>her </a:t>
            </a:r>
            <a:r>
              <a:rPr lang="tr-TR" b="1" dirty="0" smtClean="0">
                <a:solidFill>
                  <a:schemeClr val="accent1"/>
                </a:solidFill>
                <a:latin typeface="Constantia" pitchFamily="18" charset="0"/>
              </a:rPr>
              <a:t> </a:t>
            </a:r>
            <a:r>
              <a:rPr lang="tr-TR" b="1" dirty="0">
                <a:solidFill>
                  <a:schemeClr val="accent1"/>
                </a:solidFill>
                <a:latin typeface="Constantia" pitchFamily="18" charset="0"/>
              </a:rPr>
              <a:t>alt </a:t>
            </a:r>
            <a:r>
              <a:rPr lang="tr-TR" b="1" dirty="0" smtClean="0">
                <a:solidFill>
                  <a:schemeClr val="accent1"/>
                </a:solidFill>
                <a:latin typeface="Constantia" pitchFamily="18" charset="0"/>
              </a:rPr>
              <a:t>tür için </a:t>
            </a:r>
            <a:r>
              <a:rPr lang="tr-TR" dirty="0" smtClean="0">
                <a:solidFill>
                  <a:schemeClr val="accent1"/>
                </a:solidFill>
                <a:latin typeface="Constantia" pitchFamily="18" charset="0"/>
              </a:rPr>
              <a:t>öğretim şeklini seçip kaydedeceklerdir. </a:t>
            </a:r>
          </a:p>
        </p:txBody>
      </p:sp>
      <p:sp>
        <p:nvSpPr>
          <p:cNvPr id="18" name="Aşağı Ok 17"/>
          <p:cNvSpPr/>
          <p:nvPr/>
        </p:nvSpPr>
        <p:spPr>
          <a:xfrm rot="10800000">
            <a:off x="2957572" y="1947866"/>
            <a:ext cx="360040" cy="36004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kış Çizelgesi: Öteki İşlem 2"/>
          <p:cNvSpPr/>
          <p:nvPr/>
        </p:nvSpPr>
        <p:spPr>
          <a:xfrm>
            <a:off x="5220072" y="2142347"/>
            <a:ext cx="2808312" cy="617742"/>
          </a:xfrm>
          <a:prstGeom prst="flowChartAlternate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Sol Ok 1"/>
          <p:cNvSpPr/>
          <p:nvPr/>
        </p:nvSpPr>
        <p:spPr>
          <a:xfrm>
            <a:off x="2411760" y="4941168"/>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9853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1893</TotalTime>
  <Words>1403</Words>
  <Application>Microsoft Office PowerPoint</Application>
  <PresentationFormat>Ekran Gösterisi (4:3)</PresentationFormat>
  <Paragraphs>192</Paragraphs>
  <Slides>36</Slides>
  <Notes>1</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NewsPrint</vt:lpstr>
      <vt:lpstr>Bursa İl Milli Eğitim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EĞİTİM ve REHABİLİTASYON MERKEZLERİ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Bursa İl Milli Eğitim Müdürlüğü</dc:title>
  <dc:creator>pc</dc:creator>
  <cp:lastModifiedBy>pc</cp:lastModifiedBy>
  <cp:revision>113</cp:revision>
  <dcterms:created xsi:type="dcterms:W3CDTF">2015-06-04T08:20:39Z</dcterms:created>
  <dcterms:modified xsi:type="dcterms:W3CDTF">2015-10-12T07:28:37Z</dcterms:modified>
</cp:coreProperties>
</file>